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Lst>
  <p:sldSz cx="12192000" cy="6858000"/>
  <p:notesSz cx="6858000" cy="9144000"/>
  <p:embeddedFontLst>
    <p:embeddedFont>
      <p:font typeface="OPPOSans H" panose="02010600030101010101" charset="-122"/>
      <p:regular r:id="rId45"/>
    </p:embeddedFont>
    <p:embeddedFont>
      <p:font typeface="OPPOSans L" panose="02010600030101010101" charset="-122"/>
      <p:regular r:id="rId46"/>
    </p:embeddedFont>
    <p:embeddedFont>
      <p:font typeface="OPPOSans R" panose="02010600030101010101" charset="-122"/>
      <p:regular r:id="rId47"/>
    </p:embeddedFont>
    <p:embeddedFont>
      <p:font typeface="Source Han Sans" panose="02010600030101010101" charset="-122"/>
      <p:regular r:id="rId48"/>
    </p:embeddedFont>
    <p:embeddedFont>
      <p:font typeface="Source Han Sans CN Bold" panose="02010600030101010101" charset="-122"/>
      <p:regular r:id="rId49"/>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1" d="100"/>
          <a:sy n="81" d="100"/>
        </p:scale>
        <p:origin x="725"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3.fntdata"/><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1.fntdata"/><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4.fntdata"/><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6.jp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8.jpg"/></Relationships>
</file>

<file path=ppt/slides/_rels/slide2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3.png"/></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7.jp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9.jp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50.png"/><Relationship Id="rId4" Type="http://schemas.openxmlformats.org/officeDocument/2006/relationships/image" Target="../media/image49.png"/></Relationships>
</file>

<file path=ppt/slides/_rels/slide3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3.png"/></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4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pic>
        <p:nvPicPr>
          <p:cNvPr id="3" name="图片 2"/>
          <p:cNvPicPr>
            <a:picLocks noChangeAspect="1"/>
          </p:cNvPicPr>
          <p:nvPr/>
        </p:nvPicPr>
        <p:blipFill>
          <a:blip r:embed="rId3">
            <a:alphaModFix/>
          </a:blip>
          <a:srcRect/>
          <a:stretch>
            <a:fillRect/>
          </a:stretch>
        </p:blipFill>
        <p:spPr>
          <a:xfrm>
            <a:off x="0" y="-1"/>
            <a:ext cx="12192000" cy="5698671"/>
          </a:xfrm>
          <a:prstGeom prst="rect">
            <a:avLst/>
          </a:prstGeom>
          <a:noFill/>
          <a:ln>
            <a:noFill/>
          </a:ln>
        </p:spPr>
      </p:pic>
      <p:sp>
        <p:nvSpPr>
          <p:cNvPr id="4" name="标题 1"/>
          <p:cNvSpPr txBox="1"/>
          <p:nvPr/>
        </p:nvSpPr>
        <p:spPr>
          <a:xfrm>
            <a:off x="0" y="0"/>
            <a:ext cx="12192000" cy="5698670"/>
          </a:xfrm>
          <a:custGeom>
            <a:avLst/>
            <a:gdLst>
              <a:gd name="connsiteX0" fmla="*/ 0 w 12192000"/>
              <a:gd name="connsiteY0" fmla="*/ 0 h 5486400"/>
              <a:gd name="connsiteX1" fmla="*/ 12192000 w 12192000"/>
              <a:gd name="connsiteY1" fmla="*/ 0 h 5486400"/>
              <a:gd name="connsiteX2" fmla="*/ 12192000 w 12192000"/>
              <a:gd name="connsiteY2" fmla="*/ 5152108 h 5486400"/>
              <a:gd name="connsiteX3" fmla="*/ 6462192 w 12192000"/>
              <a:gd name="connsiteY3" fmla="*/ 5152108 h 5486400"/>
              <a:gd name="connsiteX4" fmla="*/ 6103440 w 12192000"/>
              <a:gd name="connsiteY4" fmla="*/ 5444499 h 5486400"/>
              <a:gd name="connsiteX5" fmla="*/ 6099216 w 12192000"/>
              <a:gd name="connsiteY5" fmla="*/ 5486400 h 5486400"/>
              <a:gd name="connsiteX6" fmla="*/ 6092785 w 12192000"/>
              <a:gd name="connsiteY6" fmla="*/ 5486400 h 5486400"/>
              <a:gd name="connsiteX7" fmla="*/ 6088560 w 12192000"/>
              <a:gd name="connsiteY7" fmla="*/ 5444499 h 5486400"/>
              <a:gd name="connsiteX8" fmla="*/ 5729809 w 12192000"/>
              <a:gd name="connsiteY8" fmla="*/ 5152108 h 5486400"/>
              <a:gd name="connsiteX9" fmla="*/ 0 w 12192000"/>
              <a:gd name="connsiteY9" fmla="*/ 5152108 h 5486400"/>
            </a:gdLst>
            <a:ahLst/>
            <a:cxnLst/>
            <a:rect l="l" t="t" r="r" b="b"/>
            <a:pathLst>
              <a:path w="12192000" h="5486400">
                <a:moveTo>
                  <a:pt x="0" y="0"/>
                </a:moveTo>
                <a:lnTo>
                  <a:pt x="12192000" y="0"/>
                </a:lnTo>
                <a:lnTo>
                  <a:pt x="12192000" y="5152108"/>
                </a:lnTo>
                <a:lnTo>
                  <a:pt x="6462192" y="5152108"/>
                </a:lnTo>
                <a:cubicBezTo>
                  <a:pt x="6285230" y="5152108"/>
                  <a:pt x="6137586" y="5277632"/>
                  <a:pt x="6103440" y="5444499"/>
                </a:cubicBezTo>
                <a:lnTo>
                  <a:pt x="6099216" y="5486400"/>
                </a:lnTo>
                <a:lnTo>
                  <a:pt x="6092785" y="5486400"/>
                </a:lnTo>
                <a:lnTo>
                  <a:pt x="6088560" y="5444499"/>
                </a:lnTo>
                <a:cubicBezTo>
                  <a:pt x="6054415" y="5277632"/>
                  <a:pt x="5906771" y="5152108"/>
                  <a:pt x="5729809" y="5152108"/>
                </a:cubicBezTo>
                <a:lnTo>
                  <a:pt x="0" y="5152108"/>
                </a:lnTo>
                <a:close/>
              </a:path>
            </a:pathLst>
          </a:custGeom>
          <a:solidFill>
            <a:schemeClr val="accent1">
              <a:alpha val="94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595540" y="1562087"/>
            <a:ext cx="11000921" cy="3064072"/>
          </a:xfrm>
          <a:prstGeom prst="rect">
            <a:avLst/>
          </a:prstGeom>
          <a:noFill/>
          <a:ln cap="sq">
            <a:noFill/>
          </a:ln>
        </p:spPr>
        <p:txBody>
          <a:bodyPr vert="horz" wrap="square" lIns="91440" tIns="45720" rIns="91440" bIns="45720" rtlCol="0" anchor="ctr"/>
          <a:lstStyle/>
          <a:p>
            <a:pPr algn="ctr"/>
            <a:r>
              <a:rPr kumimoji="1" lang="en-US" altLang="zh-CN" sz="7100">
                <a:ln w="12700">
                  <a:noFill/>
                </a:ln>
                <a:solidFill>
                  <a:schemeClr val="bg1"/>
                </a:solidFill>
                <a:latin typeface="OPPOSans H"/>
                <a:ea typeface="OPPOSans H"/>
                <a:cs typeface="OPPOSans H"/>
              </a:rPr>
              <a:t>项目二 Excel数据可视化——制作数据透视表</a:t>
            </a:r>
            <a:endParaRPr kumimoji="1" lang="zh-CN" altLang="en-US"/>
          </a:p>
        </p:txBody>
      </p:sp>
      <p:sp>
        <p:nvSpPr>
          <p:cNvPr id="6" name="标题 1"/>
          <p:cNvSpPr txBox="1"/>
          <p:nvPr/>
        </p:nvSpPr>
        <p:spPr>
          <a:xfrm>
            <a:off x="3707493" y="5792998"/>
            <a:ext cx="2133600" cy="400110"/>
          </a:xfrm>
          <a:prstGeom prst="rect">
            <a:avLst/>
          </a:prstGeom>
          <a:noFill/>
          <a:ln cap="sq">
            <a:noFill/>
          </a:ln>
        </p:spPr>
        <p:txBody>
          <a:bodyPr vert="horz" wrap="square" lIns="91440" tIns="45720" rIns="91440" bIns="45720" rtlCol="0" anchor="t"/>
          <a:lstStyle/>
          <a:p>
            <a:pPr algn="l"/>
            <a:r>
              <a:rPr kumimoji="1" lang="zh-CN" altLang="en-US" sz="2000" dirty="0">
                <a:ln w="12700">
                  <a:noFill/>
                </a:ln>
                <a:solidFill>
                  <a:schemeClr val="tx1">
                    <a:lumMod val="75000"/>
                    <a:lumOff val="25000"/>
                  </a:schemeClr>
                </a:solidFill>
                <a:latin typeface="OPPOSans R"/>
                <a:ea typeface="OPPOSans R"/>
                <a:cs typeface="OPPOSans R"/>
              </a:rPr>
              <a:t>教学管理部</a:t>
            </a:r>
            <a:endParaRPr kumimoji="1" lang="zh-CN" altLang="en-US" dirty="0"/>
          </a:p>
        </p:txBody>
      </p:sp>
      <p:sp>
        <p:nvSpPr>
          <p:cNvPr id="7" name="标题 1"/>
          <p:cNvSpPr txBox="1"/>
          <p:nvPr/>
        </p:nvSpPr>
        <p:spPr>
          <a:xfrm>
            <a:off x="3497943"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842578" y="5792998"/>
            <a:ext cx="2133600" cy="345440"/>
          </a:xfrm>
          <a:prstGeom prst="rect">
            <a:avLst/>
          </a:prstGeom>
          <a:noFill/>
          <a:ln cap="sq">
            <a:noFill/>
          </a:ln>
        </p:spPr>
        <p:txBody>
          <a:bodyPr vert="horz" wrap="square" lIns="91440" tIns="45720" rIns="91440" bIns="45720" rtlCol="0" anchor="t"/>
          <a:lstStyle/>
          <a:p>
            <a:pPr algn="l"/>
            <a:r>
              <a:rPr kumimoji="1" lang="en-US" altLang="zh-CN" sz="2000" dirty="0">
                <a:ln w="12700">
                  <a:noFill/>
                </a:ln>
                <a:solidFill>
                  <a:schemeClr val="tx1">
                    <a:lumMod val="75000"/>
                    <a:lumOff val="25000"/>
                  </a:schemeClr>
                </a:solidFill>
                <a:latin typeface="OPPOSans R"/>
                <a:ea typeface="OPPOSans R"/>
                <a:cs typeface="OPPOSans R"/>
              </a:rPr>
              <a:t>2024</a:t>
            </a:r>
            <a:endParaRPr kumimoji="1" lang="zh-CN" altLang="en-US" dirty="0"/>
          </a:p>
        </p:txBody>
      </p:sp>
      <p:sp>
        <p:nvSpPr>
          <p:cNvPr id="9" name="标题 1"/>
          <p:cNvSpPr txBox="1"/>
          <p:nvPr/>
        </p:nvSpPr>
        <p:spPr>
          <a:xfrm>
            <a:off x="6633028"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1403392" y="4727759"/>
            <a:ext cx="788608" cy="623686"/>
          </a:xfrm>
          <a:custGeom>
            <a:avLst/>
            <a:gdLst>
              <a:gd name="connsiteX0" fmla="*/ 788608 w 788608"/>
              <a:gd name="connsiteY0" fmla="*/ 0 h 623686"/>
              <a:gd name="connsiteX1" fmla="*/ 788608 w 788608"/>
              <a:gd name="connsiteY1" fmla="*/ 362834 h 623686"/>
              <a:gd name="connsiteX2" fmla="*/ 788234 w 788608"/>
              <a:gd name="connsiteY2" fmla="*/ 362872 h 623686"/>
              <a:gd name="connsiteX3" fmla="*/ 474451 w 788608"/>
              <a:gd name="connsiteY3" fmla="*/ 532046 h 623686"/>
              <a:gd name="connsiteX4" fmla="*/ 398841 w 788608"/>
              <a:gd name="connsiteY4" fmla="*/ 623686 h 623686"/>
              <a:gd name="connsiteX5" fmla="*/ 0 w 788608"/>
              <a:gd name="connsiteY5" fmla="*/ 623686 h 623686"/>
              <a:gd name="connsiteX6" fmla="*/ 10593 w 788608"/>
              <a:gd name="connsiteY6" fmla="*/ 589562 h 623686"/>
              <a:gd name="connsiteX7" fmla="*/ 715869 w 788608"/>
              <a:gd name="connsiteY7" fmla="*/ 11102 h 623686"/>
            </a:gdLst>
            <a:ahLst/>
            <a:cxnLst/>
            <a:rect l="l" t="t" r="r" b="b"/>
            <a:pathLst>
              <a:path w="788608" h="623686">
                <a:moveTo>
                  <a:pt x="788608" y="0"/>
                </a:moveTo>
                <a:lnTo>
                  <a:pt x="788608" y="362834"/>
                </a:lnTo>
                <a:lnTo>
                  <a:pt x="788234" y="362872"/>
                </a:lnTo>
                <a:cubicBezTo>
                  <a:pt x="667025" y="387674"/>
                  <a:pt x="558687" y="447810"/>
                  <a:pt x="474451" y="532046"/>
                </a:cubicBezTo>
                <a:lnTo>
                  <a:pt x="398841" y="623686"/>
                </a:lnTo>
                <a:lnTo>
                  <a:pt x="0" y="623686"/>
                </a:lnTo>
                <a:lnTo>
                  <a:pt x="10593" y="589562"/>
                </a:lnTo>
                <a:cubicBezTo>
                  <a:pt x="134533" y="296534"/>
                  <a:pt x="396984" y="76355"/>
                  <a:pt x="715869" y="11102"/>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2" name="图片 11"/>
          <p:cNvPicPr>
            <a:picLocks noChangeAspect="1"/>
          </p:cNvPicPr>
          <p:nvPr/>
        </p:nvPicPr>
        <p:blipFill>
          <a:blip r:embed="rId4">
            <a:alphaModFix/>
          </a:blip>
          <a:srcRect/>
          <a:stretch>
            <a:fillRect/>
          </a:stretch>
        </p:blipFill>
        <p:spPr>
          <a:xfrm>
            <a:off x="7461679" y="3297827"/>
            <a:ext cx="2965021" cy="1674096"/>
          </a:xfrm>
          <a:prstGeom prst="rect">
            <a:avLst/>
          </a:prstGeom>
          <a:noFill/>
          <a:ln cap="sq">
            <a:noFill/>
          </a:ln>
        </p:spPr>
      </p:pic>
      <p:pic>
        <p:nvPicPr>
          <p:cNvPr id="13" name="图片 12"/>
          <p:cNvPicPr>
            <a:picLocks noChangeAspect="1"/>
          </p:cNvPicPr>
          <p:nvPr/>
        </p:nvPicPr>
        <p:blipFill>
          <a:blip r:embed="rId4">
            <a:alphaModFix/>
          </a:blip>
          <a:srcRect/>
          <a:stretch>
            <a:fillRect/>
          </a:stretch>
        </p:blipFill>
        <p:spPr>
          <a:xfrm>
            <a:off x="1479979" y="2212884"/>
            <a:ext cx="2965021" cy="1674096"/>
          </a:xfrm>
          <a:prstGeom prst="rect">
            <a:avLst/>
          </a:prstGeom>
          <a:noFill/>
          <a:ln cap="sq">
            <a:noFill/>
          </a:ln>
        </p:spPr>
      </p:pic>
      <p:cxnSp>
        <p:nvCxnSpPr>
          <p:cNvPr id="14" name="标题 1"/>
          <p:cNvCxnSpPr/>
          <p:nvPr/>
        </p:nvCxnSpPr>
        <p:spPr>
          <a:xfrm>
            <a:off x="7102507"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cxnSp>
        <p:nvCxnSpPr>
          <p:cNvPr id="15" name="标题 1"/>
          <p:cNvCxnSpPr/>
          <p:nvPr/>
        </p:nvCxnSpPr>
        <p:spPr>
          <a:xfrm flipH="1">
            <a:off x="3337560"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sp>
        <p:nvSpPr>
          <p:cNvPr id="16" name="标题 1"/>
          <p:cNvSpPr txBox="1"/>
          <p:nvPr/>
        </p:nvSpPr>
        <p:spPr>
          <a:xfrm>
            <a:off x="5396534" y="1197225"/>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bg1"/>
          </a:solidFill>
          <a:ln w="9525" cap="flat">
            <a:noFill/>
            <a:miter/>
          </a:ln>
        </p:spPr>
        <p:txBody>
          <a:bodyPr vert="horz" wrap="square" lIns="91440" tIns="45720" rIns="91440" bIns="45720" rtlCol="0" anchor="ctr"/>
          <a:lstStyle/>
          <a:p>
            <a:pPr algn="l"/>
            <a:endParaRPr kumimoji="1" lang="zh-CN" altLang="en-US"/>
          </a:p>
        </p:txBody>
      </p:sp>
      <p:pic>
        <p:nvPicPr>
          <p:cNvPr id="17" name="图片 16">
            <a:extLst>
              <a:ext uri="{FF2B5EF4-FFF2-40B4-BE49-F238E27FC236}">
                <a16:creationId xmlns:a16="http://schemas.microsoft.com/office/drawing/2014/main" id="{4B862541-35AD-AB4D-EC91-68A225EFDA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4149" y="850450"/>
            <a:ext cx="3611002" cy="811461"/>
          </a:xfrm>
          <a:prstGeom prst="rect">
            <a:avLst/>
          </a:prstGeom>
          <a:solidFill>
            <a:schemeClr val="bg1"/>
          </a:solidFill>
          <a:effectLst>
            <a:softEdge rad="3810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7935401" y="1885105"/>
            <a:ext cx="3583498" cy="3713014"/>
          </a:xfrm>
          <a:prstGeom prst="rect">
            <a:avLst/>
          </a:prstGeom>
        </p:spPr>
      </p:pic>
      <p:sp>
        <p:nvSpPr>
          <p:cNvPr id="5" name="标题 1"/>
          <p:cNvSpPr txBox="1"/>
          <p:nvPr/>
        </p:nvSpPr>
        <p:spPr>
          <a:xfrm>
            <a:off x="660400" y="1535650"/>
            <a:ext cx="3116603" cy="4411925"/>
          </a:xfrm>
          <a:prstGeom prst="roundRect">
            <a:avLst>
              <a:gd name="adj" fmla="val 3605"/>
            </a:avLst>
          </a:prstGeom>
          <a:gradFill>
            <a:gsLst>
              <a:gs pos="0">
                <a:schemeClr val="accent1">
                  <a:lumMod val="60000"/>
                  <a:lumOff val="40000"/>
                </a:schemeClr>
              </a:gs>
              <a:gs pos="73000">
                <a:schemeClr val="accent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rot="5400000">
            <a:off x="2913003" y="276114"/>
            <a:ext cx="3713016" cy="6930997"/>
          </a:xfrm>
          <a:prstGeom prst="roundRect">
            <a:avLst>
              <a:gd name="adj" fmla="val 4663"/>
            </a:avLst>
          </a:prstGeom>
          <a:solidFill>
            <a:schemeClr val="bg1"/>
          </a:solidFill>
          <a:ln w="12700" cap="sq">
            <a:noFill/>
            <a:miter/>
          </a:ln>
          <a:effectLst>
            <a:outerShdw blurRad="355600" dist="38100" dir="2700000" algn="tl" rotWithShape="0">
              <a:srgbClr val="000000">
                <a:alpha val="10000"/>
              </a:srgb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1683078" y="2678435"/>
            <a:ext cx="6234102" cy="833722"/>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在Excel 2019版本中，文本导入工具位于“数据”选项卡下面的 “获取外部数据”组中，如下图所示。我们可以调用此工具进行文本数据的导入，方法步骤如下。</a:t>
            </a:r>
            <a:endParaRPr kumimoji="1" lang="zh-CN" altLang="en-US"/>
          </a:p>
        </p:txBody>
      </p:sp>
      <p:sp>
        <p:nvSpPr>
          <p:cNvPr id="8" name="标题 1"/>
          <p:cNvSpPr txBox="1"/>
          <p:nvPr/>
        </p:nvSpPr>
        <p:spPr>
          <a:xfrm>
            <a:off x="1683078" y="3512157"/>
            <a:ext cx="6234102" cy="833722"/>
          </a:xfrm>
          <a:prstGeom prst="rect">
            <a:avLst/>
          </a:prstGeom>
          <a:noFill/>
          <a:ln>
            <a:noFill/>
          </a:ln>
        </p:spPr>
        <p:txBody>
          <a:bodyPr vert="horz" wrap="square" lIns="0" tIns="0" rIns="0" bIns="0" rtlCol="0" anchor="t"/>
          <a:lstStyle/>
          <a:p>
            <a:pPr algn="l"/>
            <a:r>
              <a:rPr kumimoji="1" lang="en-US" altLang="zh-CN" sz="1400" dirty="0">
                <a:ln w="12700">
                  <a:noFill/>
                </a:ln>
                <a:solidFill>
                  <a:schemeClr val="tx1"/>
                </a:solidFill>
                <a:latin typeface="Source Han Sans"/>
                <a:ea typeface="Source Han Sans"/>
                <a:cs typeface="Source Han Sans"/>
              </a:rPr>
              <a:t>1、打开要放置文本数据的Excel工作簿，单击A1单元格，然后单击“数据”选项卡下的“自文本”按钮</a:t>
            </a:r>
            <a:endParaRPr kumimoji="1" lang="zh-CN" altLang="en-US" dirty="0"/>
          </a:p>
        </p:txBody>
      </p:sp>
      <p:sp>
        <p:nvSpPr>
          <p:cNvPr id="9" name="标题 1"/>
          <p:cNvSpPr txBox="1"/>
          <p:nvPr/>
        </p:nvSpPr>
        <p:spPr>
          <a:xfrm rot="16200000" flipH="1">
            <a:off x="7838970" y="2058373"/>
            <a:ext cx="223652" cy="223652"/>
          </a:xfrm>
          <a:custGeom>
            <a:avLst/>
            <a:gdLst>
              <a:gd name="connsiteX0" fmla="*/ 0 w 1272540"/>
              <a:gd name="connsiteY0" fmla="*/ 636270 h 1272540"/>
              <a:gd name="connsiteX1" fmla="*/ 152400 w 1272540"/>
              <a:gd name="connsiteY1" fmla="*/ 483870 h 1272540"/>
              <a:gd name="connsiteX2" fmla="*/ 483870 w 1272540"/>
              <a:gd name="connsiteY2" fmla="*/ 483870 h 1272540"/>
              <a:gd name="connsiteX3" fmla="*/ 483870 w 1272540"/>
              <a:gd name="connsiteY3" fmla="*/ 152400 h 1272540"/>
              <a:gd name="connsiteX4" fmla="*/ 636270 w 1272540"/>
              <a:gd name="connsiteY4" fmla="*/ 0 h 1272540"/>
              <a:gd name="connsiteX5" fmla="*/ 788670 w 1272540"/>
              <a:gd name="connsiteY5" fmla="*/ 152400 h 1272540"/>
              <a:gd name="connsiteX6" fmla="*/ 788670 w 1272540"/>
              <a:gd name="connsiteY6" fmla="*/ 483870 h 1272540"/>
              <a:gd name="connsiteX7" fmla="*/ 1120140 w 1272540"/>
              <a:gd name="connsiteY7" fmla="*/ 483870 h 1272540"/>
              <a:gd name="connsiteX8" fmla="*/ 1272540 w 1272540"/>
              <a:gd name="connsiteY8" fmla="*/ 636270 h 1272540"/>
              <a:gd name="connsiteX9" fmla="*/ 1120140 w 1272540"/>
              <a:gd name="connsiteY9" fmla="*/ 788670 h 1272540"/>
              <a:gd name="connsiteX10" fmla="*/ 788670 w 1272540"/>
              <a:gd name="connsiteY10" fmla="*/ 788670 h 1272540"/>
              <a:gd name="connsiteX11" fmla="*/ 788670 w 1272540"/>
              <a:gd name="connsiteY11" fmla="*/ 1120140 h 1272540"/>
              <a:gd name="connsiteX12" fmla="*/ 636270 w 1272540"/>
              <a:gd name="connsiteY12" fmla="*/ 1272540 h 1272540"/>
              <a:gd name="connsiteX13" fmla="*/ 483870 w 1272540"/>
              <a:gd name="connsiteY13" fmla="*/ 1120140 h 1272540"/>
              <a:gd name="connsiteX14" fmla="*/ 483870 w 1272540"/>
              <a:gd name="connsiteY14" fmla="*/ 788670 h 1272540"/>
              <a:gd name="connsiteX15" fmla="*/ 152400 w 1272540"/>
              <a:gd name="connsiteY15" fmla="*/ 788670 h 1272540"/>
              <a:gd name="connsiteX16" fmla="*/ 0 w 1272540"/>
              <a:gd name="connsiteY16" fmla="*/ 636270 h 1272540"/>
            </a:gdLst>
            <a:ahLst/>
            <a:cxnLst/>
            <a:rect l="l" t="t" r="r" b="b"/>
            <a:pathLst>
              <a:path w="1272540" h="1272540">
                <a:moveTo>
                  <a:pt x="0" y="636270"/>
                </a:moveTo>
                <a:cubicBezTo>
                  <a:pt x="0" y="552102"/>
                  <a:pt x="68232" y="483870"/>
                  <a:pt x="152400" y="483870"/>
                </a:cubicBezTo>
                <a:lnTo>
                  <a:pt x="483870" y="483870"/>
                </a:lnTo>
                <a:lnTo>
                  <a:pt x="483870" y="152400"/>
                </a:lnTo>
                <a:cubicBezTo>
                  <a:pt x="483870" y="68232"/>
                  <a:pt x="552102" y="0"/>
                  <a:pt x="636270" y="0"/>
                </a:cubicBezTo>
                <a:cubicBezTo>
                  <a:pt x="720438" y="0"/>
                  <a:pt x="788670" y="68232"/>
                  <a:pt x="788670" y="152400"/>
                </a:cubicBezTo>
                <a:lnTo>
                  <a:pt x="788670" y="483870"/>
                </a:lnTo>
                <a:lnTo>
                  <a:pt x="1120140" y="483870"/>
                </a:lnTo>
                <a:cubicBezTo>
                  <a:pt x="1204308" y="483870"/>
                  <a:pt x="1272540" y="552102"/>
                  <a:pt x="1272540" y="636270"/>
                </a:cubicBezTo>
                <a:cubicBezTo>
                  <a:pt x="1272540" y="720438"/>
                  <a:pt x="1204308" y="788670"/>
                  <a:pt x="1120140" y="788670"/>
                </a:cubicBezTo>
                <a:lnTo>
                  <a:pt x="788670" y="788670"/>
                </a:lnTo>
                <a:lnTo>
                  <a:pt x="788670" y="1120140"/>
                </a:lnTo>
                <a:cubicBezTo>
                  <a:pt x="788670" y="1204308"/>
                  <a:pt x="720438" y="1272540"/>
                  <a:pt x="636270" y="1272540"/>
                </a:cubicBezTo>
                <a:cubicBezTo>
                  <a:pt x="552102" y="1272540"/>
                  <a:pt x="483870" y="1204308"/>
                  <a:pt x="483870" y="1120140"/>
                </a:cubicBezTo>
                <a:lnTo>
                  <a:pt x="483870" y="788670"/>
                </a:lnTo>
                <a:lnTo>
                  <a:pt x="152400" y="788670"/>
                </a:lnTo>
                <a:cubicBezTo>
                  <a:pt x="68232" y="788670"/>
                  <a:pt x="0" y="720438"/>
                  <a:pt x="0" y="636270"/>
                </a:cubicBezTo>
                <a:close/>
              </a:path>
            </a:pathLst>
          </a:custGeom>
          <a:solidFill>
            <a:schemeClr val="accent1">
              <a:alpha val="75000"/>
            </a:schemeClr>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Excel数据导入</a:t>
            </a:r>
            <a:endParaRPr kumimoji="1" lang="zh-CN" altLang="en-US"/>
          </a:p>
        </p:txBody>
      </p:sp>
      <p:sp>
        <p:nvSpPr>
          <p:cNvPr id="13"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5" name="图片 14">
            <a:extLst>
              <a:ext uri="{FF2B5EF4-FFF2-40B4-BE49-F238E27FC236}">
                <a16:creationId xmlns:a16="http://schemas.microsoft.com/office/drawing/2014/main" id="{1E3D58F8-E57E-8A9A-53B1-02BEEF3575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0719" y="4125066"/>
            <a:ext cx="6669602" cy="244863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918171" y="1706160"/>
            <a:ext cx="10290397" cy="4027096"/>
          </a:xfrm>
          <a:prstGeom prst="roundRect">
            <a:avLst>
              <a:gd name="adj" fmla="val 12424"/>
            </a:avLst>
          </a:prstGeom>
          <a:blipFill>
            <a:blip r:embed="rId3"/>
            <a:srcRect/>
            <a:stretch>
              <a:fillRect l="-104858" t="-1072905" r="-4048"/>
            </a:stretch>
          </a:blipFill>
          <a:ln w="19050" cap="sq">
            <a:noFill/>
            <a:miter/>
          </a:ln>
          <a:effectLst>
            <a:outerShdw blurRad="165100" dist="12700" sx="102000" sy="102000" algn="ctr" rotWithShape="0">
              <a:schemeClr val="accent1">
                <a:alpha val="20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1099056" y="1845192"/>
            <a:ext cx="648000" cy="648000"/>
          </a:xfrm>
          <a:prstGeom prst="ellipse">
            <a:avLst/>
          </a:prstGeom>
          <a:solidFill>
            <a:schemeClr val="accent1"/>
          </a:solidFill>
          <a:ln w="1905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848260" y="1915800"/>
            <a:ext cx="8784244" cy="3529424"/>
          </a:xfrm>
          <a:prstGeom prst="rect">
            <a:avLst/>
          </a:prstGeom>
          <a:noFill/>
          <a:ln>
            <a:noFill/>
          </a:ln>
          <a:effectLst/>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2、弹出“导入文本文件”对话框，选择文本文件所在位置，单击“导入”按钮即可，如下图所示。</a:t>
            </a:r>
            <a:endParaRPr kumimoji="1" lang="zh-CN" altLang="en-US"/>
          </a:p>
        </p:txBody>
      </p:sp>
      <p:sp>
        <p:nvSpPr>
          <p:cNvPr id="7" name="标题 1"/>
          <p:cNvSpPr txBox="1"/>
          <p:nvPr/>
        </p:nvSpPr>
        <p:spPr>
          <a:xfrm>
            <a:off x="1099056" y="1845193"/>
            <a:ext cx="647999" cy="648000"/>
          </a:xfrm>
          <a:prstGeom prst="rect">
            <a:avLst/>
          </a:prstGeom>
          <a:noFill/>
          <a:ln>
            <a:noFill/>
          </a:ln>
        </p:spPr>
        <p:txBody>
          <a:bodyPr vert="horz" wrap="square" lIns="0" tIns="0" rIns="0" bIns="0" rtlCol="0" anchor="ctr"/>
          <a:lstStyle/>
          <a:p>
            <a:pPr algn="ctr"/>
            <a:r>
              <a:rPr kumimoji="1" lang="en-US" altLang="zh-CN" sz="1800">
                <a:ln w="12700">
                  <a:noFill/>
                </a:ln>
                <a:solidFill>
                  <a:schemeClr val="bg1"/>
                </a:solidFill>
                <a:latin typeface="OPPOSans H"/>
                <a:ea typeface="OPPOSans H"/>
                <a:cs typeface="OPPOSans H"/>
              </a:rPr>
              <a:t>01</a:t>
            </a:r>
            <a:endParaRPr kumimoji="1" lang="zh-CN" altLang="en-US"/>
          </a:p>
        </p:txBody>
      </p:sp>
      <p:sp>
        <p:nvSpPr>
          <p:cNvPr id="8"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Excel数据导入</a:t>
            </a:r>
            <a:endParaRPr kumimoji="1" lang="zh-CN" altLang="en-US"/>
          </a:p>
        </p:txBody>
      </p:sp>
      <p:sp>
        <p:nvSpPr>
          <p:cNvPr id="9"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1" name="图片 10">
            <a:extLst>
              <a:ext uri="{FF2B5EF4-FFF2-40B4-BE49-F238E27FC236}">
                <a16:creationId xmlns:a16="http://schemas.microsoft.com/office/drawing/2014/main" id="{8A8C192B-3A41-0FEB-78E0-CAAA038780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88067" y="2493192"/>
            <a:ext cx="5834905" cy="4087107"/>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0401" y="1385621"/>
            <a:ext cx="2117606" cy="2117606"/>
          </a:xfrm>
          <a:prstGeom prst="blockArc">
            <a:avLst>
              <a:gd name="adj1" fmla="val 21559607"/>
              <a:gd name="adj2" fmla="val 16275662"/>
              <a:gd name="adj3" fmla="val 6291"/>
            </a:avLst>
          </a:prstGeom>
          <a:solidFill>
            <a:schemeClr val="accent1"/>
          </a:solidFill>
          <a:ln w="190500" cap="sq">
            <a:noFill/>
            <a:miter/>
          </a:ln>
        </p:spPr>
        <p:txBody>
          <a:bodyPr vert="horz" wrap="square" lIns="91440" tIns="45720" rIns="91440" bIns="45720" rtlCol="0" anchor="ctr"/>
          <a:lstStyle/>
          <a:p>
            <a:pPr algn="ctr"/>
            <a:endParaRPr kumimoji="1" lang="zh-CN" altLang="en-US"/>
          </a:p>
        </p:txBody>
      </p:sp>
      <p:cxnSp>
        <p:nvCxnSpPr>
          <p:cNvPr id="5" name="标题 1"/>
          <p:cNvCxnSpPr/>
          <p:nvPr/>
        </p:nvCxnSpPr>
        <p:spPr>
          <a:xfrm>
            <a:off x="2677438" y="2444424"/>
            <a:ext cx="9720000" cy="0"/>
          </a:xfrm>
          <a:prstGeom prst="line">
            <a:avLst/>
          </a:prstGeom>
          <a:noFill/>
          <a:ln w="25400" cap="sq">
            <a:solidFill>
              <a:schemeClr val="accent1"/>
            </a:solidFill>
            <a:miter/>
          </a:ln>
        </p:spPr>
      </p:cxnSp>
      <p:sp>
        <p:nvSpPr>
          <p:cNvPr id="6" name="标题 1"/>
          <p:cNvSpPr txBox="1"/>
          <p:nvPr/>
        </p:nvSpPr>
        <p:spPr>
          <a:xfrm>
            <a:off x="3806471" y="2878788"/>
            <a:ext cx="4320000" cy="1259897"/>
          </a:xfrm>
          <a:prstGeom prst="rect">
            <a:avLst/>
          </a:prstGeom>
          <a:noFill/>
          <a:ln>
            <a:noFill/>
          </a:ln>
        </p:spPr>
        <p:txBody>
          <a:bodyPr vert="horz" wrap="square" lIns="0" tIns="0" rIns="0" bIns="0" rtlCol="0" anchor="t"/>
          <a:lstStyle/>
          <a:p>
            <a:pPr algn="l"/>
            <a:r>
              <a:rPr kumimoji="1" lang="en-US" altLang="zh-CN" sz="1400" dirty="0" err="1">
                <a:ln w="12700">
                  <a:noFill/>
                </a:ln>
                <a:solidFill>
                  <a:schemeClr val="tx1">
                    <a:lumMod val="85000"/>
                    <a:lumOff val="15000"/>
                  </a:schemeClr>
                </a:solidFill>
                <a:latin typeface="Source Han Sans"/>
                <a:ea typeface="Source Han Sans"/>
                <a:cs typeface="Source Han Sans"/>
              </a:rPr>
              <a:t>删除多余空白行</a:t>
            </a:r>
            <a:endParaRPr kumimoji="1" lang="zh-CN" altLang="en-US" dirty="0"/>
          </a:p>
        </p:txBody>
      </p:sp>
      <p:sp>
        <p:nvSpPr>
          <p:cNvPr id="7" name="标题 1"/>
          <p:cNvSpPr txBox="1"/>
          <p:nvPr/>
        </p:nvSpPr>
        <p:spPr>
          <a:xfrm>
            <a:off x="3806471" y="2174424"/>
            <a:ext cx="540000" cy="540000"/>
          </a:xfrm>
          <a:prstGeom prst="ellipse">
            <a:avLst/>
          </a:prstGeom>
          <a:solidFill>
            <a:schemeClr val="accent1"/>
          </a:solidFill>
          <a:ln w="12700" cap="sq">
            <a:noFill/>
            <a:miter/>
          </a:ln>
          <a:effectLst>
            <a:outerShdw blurRad="254000" dist="76200" dir="2700000" algn="tl" rotWithShape="0">
              <a:schemeClr val="accent1">
                <a:lumMod val="75000"/>
                <a:alpha val="20000"/>
              </a:schemeClr>
            </a:outerShdw>
          </a:effectLst>
        </p:spPr>
        <p:txBody>
          <a:bodyPr vert="horz" wrap="square" lIns="0" tIns="0" rIns="0" bIns="0" rtlCol="0" anchor="ctr"/>
          <a:lstStyle/>
          <a:p>
            <a:pPr algn="ctr"/>
            <a:r>
              <a:rPr kumimoji="1" lang="en-US" altLang="zh-CN" sz="1800">
                <a:ln w="12700">
                  <a:noFill/>
                </a:ln>
                <a:solidFill>
                  <a:schemeClr val="bg1"/>
                </a:solidFill>
                <a:latin typeface="Source Han Sans"/>
                <a:ea typeface="Source Han Sans"/>
                <a:cs typeface="Source Han Sans"/>
              </a:rPr>
              <a:t>1</a:t>
            </a:r>
            <a:endParaRPr kumimoji="1" lang="zh-CN" altLang="en-US"/>
          </a:p>
        </p:txBody>
      </p:sp>
      <p:sp>
        <p:nvSpPr>
          <p:cNvPr id="8" name="标题 1"/>
          <p:cNvSpPr txBox="1"/>
          <p:nvPr/>
        </p:nvSpPr>
        <p:spPr>
          <a:xfrm>
            <a:off x="7198900" y="684175"/>
            <a:ext cx="4320000" cy="1259897"/>
          </a:xfrm>
          <a:prstGeom prst="rect">
            <a:avLst/>
          </a:prstGeom>
          <a:noFill/>
          <a:ln>
            <a:noFill/>
          </a:ln>
        </p:spPr>
        <p:txBody>
          <a:bodyPr vert="horz" wrap="square" lIns="0" tIns="0" rIns="0" bIns="0" rtlCol="0" anchor="b"/>
          <a:lstStyle/>
          <a:p>
            <a:pPr algn="l"/>
            <a:r>
              <a:rPr kumimoji="1" lang="en-US" altLang="zh-CN" sz="1400">
                <a:ln w="12700">
                  <a:noFill/>
                </a:ln>
                <a:solidFill>
                  <a:schemeClr val="tx1">
                    <a:lumMod val="85000"/>
                    <a:lumOff val="15000"/>
                  </a:schemeClr>
                </a:solidFill>
                <a:latin typeface="Source Han Sans"/>
                <a:ea typeface="Source Han Sans"/>
                <a:cs typeface="Source Han Sans"/>
              </a:rPr>
              <a:t>从系统中导出的原始数据中除了包含多余标题行，还可能包含多余空白行，如下图所示。</a:t>
            </a:r>
            <a:endParaRPr kumimoji="1" lang="zh-CN" altLang="en-US"/>
          </a:p>
        </p:txBody>
      </p:sp>
      <p:sp>
        <p:nvSpPr>
          <p:cNvPr id="9" name="标题 1"/>
          <p:cNvSpPr txBox="1"/>
          <p:nvPr/>
        </p:nvSpPr>
        <p:spPr>
          <a:xfrm>
            <a:off x="7198021" y="2174424"/>
            <a:ext cx="540000" cy="540000"/>
          </a:xfrm>
          <a:prstGeom prst="ellipse">
            <a:avLst/>
          </a:prstGeom>
          <a:solidFill>
            <a:schemeClr val="accent1"/>
          </a:solidFill>
          <a:ln w="12700" cap="sq">
            <a:noFill/>
            <a:miter/>
          </a:ln>
          <a:effectLst>
            <a:outerShdw blurRad="254000" dist="76200" dir="2700000" algn="tl" rotWithShape="0">
              <a:schemeClr val="accent1">
                <a:lumMod val="75000"/>
                <a:alpha val="20000"/>
              </a:schemeClr>
            </a:outerShdw>
          </a:effectLst>
        </p:spPr>
        <p:txBody>
          <a:bodyPr vert="horz" wrap="square" lIns="0" tIns="0" rIns="0" bIns="0" rtlCol="0" anchor="ctr"/>
          <a:lstStyle/>
          <a:p>
            <a:pPr algn="ctr"/>
            <a:r>
              <a:rPr kumimoji="1" lang="en-US" altLang="zh-CN" sz="1800">
                <a:ln w="12700">
                  <a:noFill/>
                </a:ln>
                <a:solidFill>
                  <a:schemeClr val="bg1"/>
                </a:solidFill>
                <a:latin typeface="Source Han Sans"/>
                <a:ea typeface="Source Han Sans"/>
                <a:cs typeface="Source Han Sans"/>
              </a:rPr>
              <a:t>2</a:t>
            </a:r>
            <a:endParaRPr kumimoji="1" lang="zh-CN" altLang="en-US"/>
          </a:p>
        </p:txBody>
      </p:sp>
      <p:sp>
        <p:nvSpPr>
          <p:cNvPr id="10" name="标题 1"/>
          <p:cNvSpPr txBox="1"/>
          <p:nvPr/>
        </p:nvSpPr>
        <p:spPr>
          <a:xfrm>
            <a:off x="891203" y="1616424"/>
            <a:ext cx="1656002" cy="1656000"/>
          </a:xfrm>
          <a:prstGeom prst="ellipse">
            <a:avLst/>
          </a:prstGeom>
          <a:solidFill>
            <a:schemeClr val="bg1"/>
          </a:solidFill>
          <a:ln w="12700" cap="sq">
            <a:noFill/>
            <a:miter/>
          </a:ln>
          <a:effectLst>
            <a:outerShdw blurRad="254000" dist="76200" dir="2700000" algn="tl" rotWithShape="0">
              <a:schemeClr val="accent1">
                <a:lumMod val="75000"/>
                <a:alpha val="20000"/>
              </a:schemeClr>
            </a:outerShdw>
          </a:effectLst>
        </p:spPr>
        <p:txBody>
          <a:bodyPr vert="horz" wrap="square" lIns="91440" tIns="45720" rIns="91440" bIns="45720" rtlCol="0" anchor="ctr"/>
          <a:lstStyle/>
          <a:p>
            <a:pPr algn="ctr"/>
            <a:endParaRPr kumimoji="1" lang="zh-CN" altLang="en-US"/>
          </a:p>
        </p:txBody>
      </p:sp>
      <p:sp>
        <p:nvSpPr>
          <p:cNvPr id="11" name="标题 1"/>
          <p:cNvSpPr txBox="1"/>
          <p:nvPr/>
        </p:nvSpPr>
        <p:spPr>
          <a:xfrm>
            <a:off x="1350640" y="2045181"/>
            <a:ext cx="737129" cy="798486"/>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accent1"/>
          </a:solidFill>
          <a:ln w="1860" cap="flat">
            <a:noFill/>
            <a:miter/>
          </a:ln>
        </p:spPr>
        <p:txBody>
          <a:bodyPr vert="horz" wrap="square" lIns="91440" tIns="45720" rIns="91440" bIns="45720" rtlCol="0" anchor="ctr"/>
          <a:lstStyle/>
          <a:p>
            <a:pPr algn="l"/>
            <a:endParaRPr kumimoji="1" lang="zh-CN" altLang="en-US"/>
          </a:p>
        </p:txBody>
      </p:sp>
      <p:sp>
        <p:nvSpPr>
          <p:cNvPr id="12"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数据清洗</a:t>
            </a:r>
            <a:endParaRPr kumimoji="1" lang="zh-CN" altLang="en-US"/>
          </a:p>
        </p:txBody>
      </p:sp>
      <p:sp>
        <p:nvSpPr>
          <p:cNvPr id="13"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5" name="图片 14">
            <a:extLst>
              <a:ext uri="{FF2B5EF4-FFF2-40B4-BE49-F238E27FC236}">
                <a16:creationId xmlns:a16="http://schemas.microsoft.com/office/drawing/2014/main" id="{0B58CD29-5DD4-6CEB-ED0F-EE1AC42AED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1080" y="2873433"/>
            <a:ext cx="3850309" cy="389015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8100000">
            <a:off x="821530" y="2429711"/>
            <a:ext cx="1378232" cy="1378232"/>
          </a:xfrm>
          <a:prstGeom prst="teardrop">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2422326" y="3119200"/>
            <a:ext cx="4499509" cy="974185"/>
          </a:xfrm>
          <a:prstGeom prst="rect">
            <a:avLst/>
          </a:prstGeom>
          <a:noFill/>
          <a:ln cap="sq">
            <a:noFill/>
          </a:ln>
        </p:spPr>
        <p:txBody>
          <a:bodyPr vert="horz" wrap="square" lIns="0" tIns="0" rIns="0" bIns="0" rtlCol="0" anchor="t"/>
          <a:lstStyle/>
          <a:p>
            <a:pPr algn="l">
              <a:lnSpc>
                <a:spcPct val="200000"/>
              </a:lnSpc>
            </a:pPr>
            <a:r>
              <a:rPr kumimoji="1" lang="en-US" altLang="zh-CN" sz="1400" dirty="0" err="1">
                <a:ln w="12700">
                  <a:noFill/>
                </a:ln>
                <a:solidFill>
                  <a:schemeClr val="tx1">
                    <a:lumMod val="85000"/>
                    <a:lumOff val="15000"/>
                  </a:schemeClr>
                </a:solidFill>
                <a:latin typeface="Source Han Sans"/>
                <a:ea typeface="Source Han Sans"/>
                <a:cs typeface="Source Han Sans"/>
              </a:rPr>
              <a:t>首先选择数据类别比较少的一列（如B列</a:t>
            </a:r>
            <a:r>
              <a:rPr kumimoji="1" lang="en-US" altLang="zh-CN" sz="1400" dirty="0">
                <a:ln w="12700">
                  <a:noFill/>
                </a:ln>
                <a:solidFill>
                  <a:schemeClr val="tx1">
                    <a:lumMod val="85000"/>
                    <a:lumOff val="15000"/>
                  </a:schemeClr>
                </a:solidFill>
                <a:latin typeface="Source Han Sans"/>
                <a:ea typeface="Source Han Sans"/>
                <a:cs typeface="Source Han Sans"/>
              </a:rPr>
              <a:t>），</a:t>
            </a:r>
            <a:r>
              <a:rPr kumimoji="1" lang="en-US" altLang="zh-CN" sz="1400" dirty="0" err="1">
                <a:ln w="12700">
                  <a:noFill/>
                </a:ln>
                <a:solidFill>
                  <a:schemeClr val="tx1">
                    <a:lumMod val="85000"/>
                    <a:lumOff val="15000"/>
                  </a:schemeClr>
                </a:solidFill>
                <a:latin typeface="Source Han Sans"/>
                <a:ea typeface="Source Han Sans"/>
                <a:cs typeface="Source Han Sans"/>
              </a:rPr>
              <a:t>按＜Ctrl+Shift+L＞组合键，使该列数据处于筛选状态，如下图所示</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6" name="标题 1"/>
          <p:cNvSpPr txBox="1"/>
          <p:nvPr/>
        </p:nvSpPr>
        <p:spPr>
          <a:xfrm>
            <a:off x="2422326" y="2513822"/>
            <a:ext cx="1210010" cy="471694"/>
          </a:xfrm>
          <a:prstGeom prst="roundRect">
            <a:avLst>
              <a:gd name="adj" fmla="val 50000"/>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2598823" y="2548686"/>
            <a:ext cx="857016" cy="401966"/>
          </a:xfrm>
          <a:prstGeom prst="rect">
            <a:avLst/>
          </a:prstGeom>
          <a:noFill/>
          <a:ln cap="sq">
            <a:noFill/>
          </a:ln>
        </p:spPr>
        <p:txBody>
          <a:bodyPr vert="horz" wrap="square" lIns="0" tIns="0" rIns="0" bIns="0" rtlCol="0" anchor="ctr"/>
          <a:lstStyle/>
          <a:p>
            <a:pPr algn="ctr"/>
            <a:r>
              <a:rPr kumimoji="1" lang="en-US" altLang="zh-CN" sz="2800">
                <a:ln w="12700">
                  <a:noFill/>
                </a:ln>
                <a:solidFill>
                  <a:schemeClr val="accent1"/>
                </a:solidFill>
                <a:latin typeface="Source Han Sans"/>
                <a:ea typeface="Source Han Sans"/>
                <a:cs typeface="Source Han Sans"/>
              </a:rPr>
              <a:t>01</a:t>
            </a:r>
            <a:endParaRPr kumimoji="1" lang="zh-CN" altLang="en-US"/>
          </a:p>
        </p:txBody>
      </p:sp>
      <p:sp>
        <p:nvSpPr>
          <p:cNvPr id="8" name="标题 1"/>
          <p:cNvSpPr txBox="1"/>
          <p:nvPr/>
        </p:nvSpPr>
        <p:spPr>
          <a:xfrm>
            <a:off x="905641" y="2513822"/>
            <a:ext cx="1210010" cy="1210010"/>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1212876" y="2858139"/>
            <a:ext cx="595540" cy="521377"/>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accent1"/>
          </a:solidFill>
          <a:ln w="1553" cap="flat">
            <a:noFill/>
            <a:miter/>
          </a:ln>
        </p:spPr>
        <p:txBody>
          <a:bodyPr vert="horz" wrap="square" lIns="91440" tIns="45720" rIns="91440" bIns="45720" rtlCol="0" anchor="ctr"/>
          <a:lstStyle/>
          <a:p>
            <a:pPr algn="l"/>
            <a:endParaRPr kumimoji="1" lang="zh-CN" altLang="en-US"/>
          </a:p>
        </p:txBody>
      </p:sp>
      <p:sp>
        <p:nvSpPr>
          <p:cNvPr id="10"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 删除多余空白行</a:t>
            </a:r>
            <a:endParaRPr kumimoji="1" lang="zh-CN" altLang="en-US"/>
          </a:p>
        </p:txBody>
      </p:sp>
      <p:sp>
        <p:nvSpPr>
          <p:cNvPr id="11"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3" name="图片 12">
            <a:extLst>
              <a:ext uri="{FF2B5EF4-FFF2-40B4-BE49-F238E27FC236}">
                <a16:creationId xmlns:a16="http://schemas.microsoft.com/office/drawing/2014/main" id="{B8905BF2-E309-6A2A-C41D-C6F63AEA78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7095" y="862967"/>
            <a:ext cx="5028159" cy="51042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2632620" y="1447123"/>
            <a:ext cx="7135394" cy="1736557"/>
          </a:xfrm>
          <a:prstGeom prst="rect">
            <a:avLst/>
          </a:prstGeom>
          <a:noFill/>
          <a:ln cap="sq">
            <a:noFill/>
          </a:ln>
        </p:spPr>
        <p:txBody>
          <a:bodyPr vert="horz" wrap="square" lIns="0" tIns="0" rIns="0" bIns="0" rtlCol="0" anchor="t"/>
          <a:lstStyle/>
          <a:p>
            <a:pPr algn="ctr"/>
            <a:r>
              <a:rPr kumimoji="1" lang="en-US" altLang="zh-CN" sz="1400" dirty="0">
                <a:ln w="12700">
                  <a:noFill/>
                </a:ln>
                <a:latin typeface="Source Han Sans"/>
                <a:ea typeface="Source Han Sans"/>
                <a:cs typeface="Source Han Sans"/>
              </a:rPr>
              <a:t>单击B1单元格右侧的筛选按钮，仅选中“（空白)”</a:t>
            </a:r>
            <a:r>
              <a:rPr kumimoji="1" lang="en-US" altLang="zh-CN" sz="1400" dirty="0" err="1">
                <a:ln w="12700">
                  <a:noFill/>
                </a:ln>
                <a:latin typeface="Source Han Sans"/>
                <a:ea typeface="Source Han Sans"/>
                <a:cs typeface="Source Han Sans"/>
              </a:rPr>
              <a:t>复选框，如下图所示</a:t>
            </a:r>
            <a:r>
              <a:rPr kumimoji="1" lang="en-US" altLang="zh-CN" sz="1400" dirty="0">
                <a:ln w="12700">
                  <a:noFill/>
                </a:ln>
                <a:latin typeface="Source Han Sans"/>
                <a:ea typeface="Source Han Sans"/>
                <a:cs typeface="Source Han Sans"/>
              </a:rPr>
              <a:t>。</a:t>
            </a:r>
            <a:endParaRPr kumimoji="1" lang="zh-CN" altLang="en-US" dirty="0"/>
          </a:p>
        </p:txBody>
      </p:sp>
      <p:sp>
        <p:nvSpPr>
          <p:cNvPr id="10"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 删除多余空白行</a:t>
            </a:r>
            <a:endParaRPr kumimoji="1" lang="zh-CN" altLang="en-US"/>
          </a:p>
        </p:txBody>
      </p:sp>
      <p:sp>
        <p:nvSpPr>
          <p:cNvPr id="11"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3" name="图片 12">
            <a:extLst>
              <a:ext uri="{FF2B5EF4-FFF2-40B4-BE49-F238E27FC236}">
                <a16:creationId xmlns:a16="http://schemas.microsoft.com/office/drawing/2014/main" id="{4028B0AD-3C87-7BE9-A6BB-2224143A3D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55256" y="1849702"/>
            <a:ext cx="4690123" cy="487627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669486" y="1686849"/>
            <a:ext cx="10800" cy="4464000"/>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606614" y="1598612"/>
            <a:ext cx="136544" cy="136544"/>
          </a:xfrm>
          <a:prstGeom prst="ellipse">
            <a:avLst/>
          </a:prstGeom>
          <a:solidFill>
            <a:schemeClr val="accent2"/>
          </a:solidFill>
          <a:ln w="508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894574" y="1598612"/>
            <a:ext cx="9534354" cy="3697287"/>
          </a:xfrm>
          <a:prstGeom prst="rect">
            <a:avLst/>
          </a:prstGeom>
          <a:noFill/>
          <a:ln>
            <a:noFill/>
          </a:ln>
        </p:spPr>
        <p:txBody>
          <a:bodyPr vert="horz" wrap="square" lIns="0" tIns="0" rIns="0" bIns="0" rtlCol="0" anchor="t"/>
          <a:lstStyle/>
          <a:p>
            <a:pPr algn="l">
              <a:lnSpc>
                <a:spcPct val="200000"/>
              </a:lnSpc>
            </a:pPr>
            <a:r>
              <a:rPr kumimoji="1" lang="en-US" altLang="zh-CN" sz="1400" dirty="0" err="1">
                <a:ln w="12700">
                  <a:noFill/>
                </a:ln>
                <a:solidFill>
                  <a:schemeClr val="tx1">
                    <a:lumMod val="85000"/>
                    <a:lumOff val="15000"/>
                  </a:schemeClr>
                </a:solidFill>
                <a:latin typeface="Source Han Sans"/>
                <a:ea typeface="Source Han Sans"/>
                <a:cs typeface="Source Han Sans"/>
              </a:rPr>
              <a:t>单击“确定”按钮，即可筛选出所有空白行。选中第一个空白行</a:t>
            </a:r>
            <a:r>
              <a:rPr kumimoji="1" lang="en-US" altLang="zh-CN" sz="1400" dirty="0">
                <a:ln w="12700">
                  <a:noFill/>
                </a:ln>
                <a:solidFill>
                  <a:schemeClr val="tx1">
                    <a:lumMod val="85000"/>
                    <a:lumOff val="15000"/>
                  </a:schemeClr>
                </a:solidFill>
                <a:latin typeface="Source Han Sans"/>
                <a:ea typeface="Source Han Sans"/>
                <a:cs typeface="Source Han Sans"/>
              </a:rPr>
              <a:t>，＜</a:t>
            </a:r>
            <a:r>
              <a:rPr kumimoji="1" lang="en-US" altLang="zh-CN" sz="1400" dirty="0" err="1">
                <a:ln w="12700">
                  <a:noFill/>
                </a:ln>
                <a:solidFill>
                  <a:schemeClr val="tx1">
                    <a:lumMod val="85000"/>
                    <a:lumOff val="15000"/>
                  </a:schemeClr>
                </a:solidFill>
                <a:latin typeface="Source Han Sans"/>
                <a:ea typeface="Source Han Sans"/>
                <a:cs typeface="Source Han Sans"/>
              </a:rPr>
              <a:t>Ctrl+Shift</a:t>
            </a:r>
            <a:r>
              <a:rPr kumimoji="1" lang="en-US" altLang="zh-CN" sz="1400" dirty="0">
                <a:ln w="12700">
                  <a:noFill/>
                </a:ln>
                <a:solidFill>
                  <a:schemeClr val="tx1">
                    <a:lumMod val="85000"/>
                    <a:lumOff val="15000"/>
                  </a:schemeClr>
                </a:solidFill>
                <a:latin typeface="Source Han Sans"/>
                <a:ea typeface="Source Han Sans"/>
                <a:cs typeface="Source Han Sans"/>
              </a:rPr>
              <a:t>+↓＞</a:t>
            </a:r>
            <a:r>
              <a:rPr kumimoji="1" lang="en-US" altLang="zh-CN" sz="1400" dirty="0" err="1">
                <a:ln w="12700">
                  <a:noFill/>
                </a:ln>
                <a:solidFill>
                  <a:schemeClr val="tx1">
                    <a:lumMod val="85000"/>
                    <a:lumOff val="15000"/>
                  </a:schemeClr>
                </a:solidFill>
                <a:latin typeface="Source Han Sans"/>
                <a:ea typeface="Source Han Sans"/>
                <a:cs typeface="Source Han Sans"/>
              </a:rPr>
              <a:t>组合键向下选中所有空白行，单击鼠标右键，选择“删除行</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7" name="标题 1"/>
          <p:cNvSpPr txBox="1"/>
          <p:nvPr/>
        </p:nvSpPr>
        <p:spPr>
          <a:xfrm rot="16200000" flipH="1">
            <a:off x="4999149" y="-334851"/>
            <a:ext cx="2193701" cy="12192000"/>
          </a:xfrm>
          <a:prstGeom prst="leftBrace">
            <a:avLst>
              <a:gd name="adj1" fmla="val 38007"/>
              <a:gd name="adj2" fmla="val 13677"/>
            </a:avLst>
          </a:prstGeom>
          <a:gradFill>
            <a:gsLst>
              <a:gs pos="0">
                <a:schemeClr val="accent1">
                  <a:lumMod val="60000"/>
                  <a:lumOff val="40000"/>
                </a:schemeClr>
              </a:gs>
              <a:gs pos="54000">
                <a:schemeClr val="accent1">
                  <a:lumMod val="75000"/>
                </a:schemeClr>
              </a:gs>
            </a:gsLst>
            <a:path path="circle">
              <a:fillToRect r="100000" b="100000"/>
            </a:path>
            <a:tileRect l="-100000" t="-100000"/>
          </a:gradFill>
          <a:ln w="12700" cap="flat">
            <a:noFill/>
            <a:miter/>
          </a:ln>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 删除多余空白行</a:t>
            </a:r>
            <a:endParaRPr kumimoji="1" lang="zh-CN" altLang="en-US"/>
          </a:p>
        </p:txBody>
      </p:sp>
      <p:sp>
        <p:nvSpPr>
          <p:cNvPr id="9"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3" name="图片 12">
            <a:extLst>
              <a:ext uri="{FF2B5EF4-FFF2-40B4-BE49-F238E27FC236}">
                <a16:creationId xmlns:a16="http://schemas.microsoft.com/office/drawing/2014/main" id="{D19EA2A2-894C-B655-FCA6-0C448B09D6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2552" y="2971004"/>
            <a:ext cx="7931085" cy="3327338"/>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2231219" y="2032663"/>
            <a:ext cx="7654968" cy="3307742"/>
          </a:xfrm>
          <a:prstGeom prst="roundRect">
            <a:avLst>
              <a:gd name="adj" fmla="val 7576"/>
            </a:avLst>
          </a:prstGeom>
          <a:solidFill>
            <a:schemeClr val="bg1"/>
          </a:solidFill>
          <a:ln w="12700" cap="rnd">
            <a:noFill/>
            <a:round/>
          </a:ln>
          <a:effectLst>
            <a:outerShdw blurRad="254000" dist="127000" algn="ctr" rotWithShape="0">
              <a:schemeClr val="bg1">
                <a:lumMod val="65000"/>
                <a:alpha val="20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flipV="1">
            <a:off x="2231219" y="1817977"/>
            <a:ext cx="1665370" cy="87028"/>
          </a:xfrm>
          <a:prstGeom prst="roundRect">
            <a:avLst>
              <a:gd name="adj" fmla="val 50000"/>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2488439" y="2389364"/>
            <a:ext cx="7256688" cy="2120120"/>
          </a:xfrm>
          <a:prstGeom prst="rect">
            <a:avLst/>
          </a:prstGeom>
          <a:noFill/>
          <a:ln>
            <a:noFill/>
          </a:ln>
        </p:spPr>
        <p:txBody>
          <a:bodyPr vert="horz" wrap="square" lIns="0" tIns="0" rIns="0" bIns="0" rtlCol="0" anchor="t"/>
          <a:lstStyle/>
          <a:p>
            <a:pPr algn="l"/>
            <a:r>
              <a:rPr kumimoji="1" lang="en-US" altLang="zh-CN" sz="1400" dirty="0">
                <a:ln w="12700">
                  <a:noFill/>
                </a:ln>
                <a:solidFill>
                  <a:schemeClr val="tx1"/>
                </a:solidFill>
                <a:latin typeface="Source Han Sans"/>
                <a:ea typeface="Source Han Sans"/>
                <a:cs typeface="Source Han Sans"/>
              </a:rPr>
              <a:t>单击B1单元格右侧的筛选按钮，取消报表的筛选状态，最终得到规范的数据报表。如下图所示。</a:t>
            </a:r>
            <a:endParaRPr kumimoji="1" lang="zh-CN" altLang="en-US" dirty="0"/>
          </a:p>
        </p:txBody>
      </p:sp>
      <p:sp>
        <p:nvSpPr>
          <p:cNvPr id="8" name="标题 1"/>
          <p:cNvSpPr txBox="1"/>
          <p:nvPr/>
        </p:nvSpPr>
        <p:spPr>
          <a:xfrm flipV="1">
            <a:off x="9831620" y="4860677"/>
            <a:ext cx="116461" cy="128408"/>
          </a:xfrm>
          <a:prstGeom prst="roundRect">
            <a:avLst>
              <a:gd name="adj" fmla="val 7827"/>
            </a:avLst>
          </a:prstGeom>
          <a:solidFill>
            <a:schemeClr val="accent2">
              <a:lumMod val="60000"/>
              <a:lumOff val="40000"/>
            </a:schemeClr>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flipV="1">
            <a:off x="9645933" y="5049330"/>
            <a:ext cx="145301" cy="145301"/>
          </a:xfrm>
          <a:prstGeom prst="roundRect">
            <a:avLst>
              <a:gd name="adj" fmla="val 7827"/>
            </a:avLst>
          </a:prstGeom>
          <a:solidFill>
            <a:schemeClr val="accent1">
              <a:lumMod val="75000"/>
            </a:schemeClr>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 删除多余空白行</a:t>
            </a:r>
            <a:endParaRPr kumimoji="1" lang="zh-CN" altLang="en-US"/>
          </a:p>
        </p:txBody>
      </p:sp>
      <p:sp>
        <p:nvSpPr>
          <p:cNvPr id="11"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5" name="图片 14">
            <a:extLst>
              <a:ext uri="{FF2B5EF4-FFF2-40B4-BE49-F238E27FC236}">
                <a16:creationId xmlns:a16="http://schemas.microsoft.com/office/drawing/2014/main" id="{3779B833-BA85-5FCD-7F66-EAAADA3210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4914" y="3017565"/>
            <a:ext cx="8295411" cy="3523685"/>
          </a:xfrm>
          <a:prstGeom prst="rect">
            <a:avLst/>
          </a:prstGeom>
        </p:spPr>
      </p:pic>
      <p:pic>
        <p:nvPicPr>
          <p:cNvPr id="17" name="图片 16">
            <a:extLst>
              <a:ext uri="{FF2B5EF4-FFF2-40B4-BE49-F238E27FC236}">
                <a16:creationId xmlns:a16="http://schemas.microsoft.com/office/drawing/2014/main" id="{FB80FC04-7507-B3B2-C049-985A5C338E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87779" y="3376228"/>
            <a:ext cx="7076700" cy="2968897"/>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679846" y="2262905"/>
            <a:ext cx="532315" cy="532315"/>
          </a:xfrm>
          <a:prstGeom prst="rect">
            <a:avLst/>
          </a:prstGeom>
          <a:solidFill>
            <a:schemeClr val="bg1"/>
          </a:solidFill>
          <a:ln w="25400" cap="sq">
            <a:solidFill>
              <a:schemeClr val="accent1"/>
            </a:solid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794905" y="2377964"/>
            <a:ext cx="302196" cy="302196"/>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accent1"/>
          </a:solidFill>
          <a:ln w="9525" cap="sq">
            <a:noFill/>
            <a:miter/>
          </a:ln>
        </p:spPr>
        <p:txBody>
          <a:bodyPr vert="horz" wrap="square" lIns="91440" tIns="45720" rIns="91440" bIns="45720" rtlCol="0" anchor="ctr"/>
          <a:lstStyle/>
          <a:p>
            <a:pPr algn="l"/>
            <a:endParaRPr kumimoji="1" lang="zh-CN" altLang="en-US"/>
          </a:p>
        </p:txBody>
      </p:sp>
      <p:sp>
        <p:nvSpPr>
          <p:cNvPr id="8" name="标题 1"/>
          <p:cNvSpPr txBox="1"/>
          <p:nvPr/>
        </p:nvSpPr>
        <p:spPr>
          <a:xfrm>
            <a:off x="1348891" y="2262905"/>
            <a:ext cx="3439009" cy="1569350"/>
          </a:xfrm>
          <a:prstGeom prst="rect">
            <a:avLst/>
          </a:prstGeom>
          <a:noFill/>
          <a:ln w="12700" cap="sq">
            <a:noFill/>
            <a:miter/>
          </a:ln>
        </p:spPr>
        <p:txBody>
          <a:bodyPr vert="horz" wrap="square" lIns="0" tIns="0" rIns="0" bIns="0" rtlCol="0" anchor="t"/>
          <a:lstStyle/>
          <a:p>
            <a:pPr algn="l"/>
            <a:r>
              <a:rPr kumimoji="1" lang="en-US" altLang="zh-CN" sz="1400">
                <a:ln w="12700">
                  <a:noFill/>
                </a:ln>
                <a:solidFill>
                  <a:schemeClr val="tx1">
                    <a:lumMod val="95000"/>
                    <a:lumOff val="5000"/>
                  </a:schemeClr>
                </a:solidFill>
                <a:latin typeface="Source Han Sans"/>
                <a:ea typeface="Source Han Sans"/>
                <a:cs typeface="Source Han Sans"/>
              </a:rPr>
              <a:t>对于Excel来说，“和平路 店”与“和平路店”是不同的，所以应将表格中多余的空格删除。下面借助Excel的替换功能批量清除空格。选中空格，然后按＜Ctrl+C＞组合键将其复制。按＜Ctrl+H＞组合 键，弹出“查找和替换”对话框，在“查找内容”文本框中按＜Ctrl+V＞组合键，将刚才复制的空格粘贴在此处，“替换为”文本框保持为空，单击“全部替换”按钮将空格全部替换去掉，如下图所示。</a:t>
            </a:r>
            <a:endParaRPr kumimoji="1" lang="zh-CN" altLang="en-US"/>
          </a:p>
        </p:txBody>
      </p:sp>
      <p:sp>
        <p:nvSpPr>
          <p:cNvPr id="9" name="标题 1"/>
          <p:cNvSpPr txBox="1"/>
          <p:nvPr/>
        </p:nvSpPr>
        <p:spPr>
          <a:xfrm>
            <a:off x="679846" y="4790958"/>
            <a:ext cx="532315" cy="532315"/>
          </a:xfrm>
          <a:prstGeom prst="rect">
            <a:avLst/>
          </a:prstGeom>
          <a:solidFill>
            <a:schemeClr val="bg1"/>
          </a:solidFill>
          <a:ln w="25400" cap="sq">
            <a:solidFill>
              <a:schemeClr val="accent1"/>
            </a:solid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94905" y="4917339"/>
            <a:ext cx="302196" cy="279552"/>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accent1"/>
          </a:solidFill>
          <a:ln w="9525"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348891" y="4790958"/>
            <a:ext cx="3439009" cy="1569350"/>
          </a:xfrm>
          <a:prstGeom prst="rect">
            <a:avLst/>
          </a:prstGeom>
          <a:noFill/>
          <a:ln w="12700" cap="sq">
            <a:noFill/>
            <a:miter/>
          </a:ln>
        </p:spPr>
        <p:txBody>
          <a:bodyPr vert="horz" wrap="square" lIns="0" tIns="0" rIns="0" bIns="0" rtlCol="0" anchor="t"/>
          <a:lstStyle/>
          <a:p>
            <a:pPr algn="l"/>
            <a:r>
              <a:rPr kumimoji="1" lang="en-US" altLang="zh-CN" sz="1400" dirty="0" err="1">
                <a:ln w="12700">
                  <a:noFill/>
                </a:ln>
                <a:solidFill>
                  <a:schemeClr val="tx1">
                    <a:lumMod val="95000"/>
                    <a:lumOff val="5000"/>
                  </a:schemeClr>
                </a:solidFill>
                <a:latin typeface="Source Han Sans"/>
                <a:ea typeface="Source Han Sans"/>
                <a:cs typeface="Source Han Sans"/>
              </a:rPr>
              <a:t>也用相同的方法继续从编辑栏复制其他类型的不可见字符，将其替换为空，最后得到规范的数据报表</a:t>
            </a:r>
            <a:r>
              <a:rPr kumimoji="1" lang="en-US" altLang="zh-CN" sz="1400" dirty="0">
                <a:ln w="12700">
                  <a:noFill/>
                </a:ln>
                <a:solidFill>
                  <a:schemeClr val="tx1">
                    <a:lumMod val="95000"/>
                    <a:lumOff val="5000"/>
                  </a:schemeClr>
                </a:solidFill>
                <a:latin typeface="Source Han Sans"/>
                <a:ea typeface="Source Han Sans"/>
                <a:cs typeface="Source Han Sans"/>
              </a:rPr>
              <a:t>。</a:t>
            </a:r>
            <a:endParaRPr kumimoji="1" lang="zh-CN" altLang="en-US" dirty="0"/>
          </a:p>
        </p:txBody>
      </p:sp>
      <p:sp>
        <p:nvSpPr>
          <p:cNvPr id="12"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2) 删除不可见字符</a:t>
            </a:r>
            <a:endParaRPr kumimoji="1" lang="zh-CN" altLang="en-US"/>
          </a:p>
        </p:txBody>
      </p:sp>
      <p:sp>
        <p:nvSpPr>
          <p:cNvPr id="13"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5" name="图片 14">
            <a:extLst>
              <a:ext uri="{FF2B5EF4-FFF2-40B4-BE49-F238E27FC236}">
                <a16:creationId xmlns:a16="http://schemas.microsoft.com/office/drawing/2014/main" id="{F79C6739-27D0-23AC-B25F-37D9ADD400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3404" y="1399832"/>
            <a:ext cx="6652127" cy="2790775"/>
          </a:xfrm>
          <a:prstGeom prst="rect">
            <a:avLst/>
          </a:prstGeom>
        </p:spPr>
      </p:pic>
      <p:pic>
        <p:nvPicPr>
          <p:cNvPr id="17" name="图片 16">
            <a:extLst>
              <a:ext uri="{FF2B5EF4-FFF2-40B4-BE49-F238E27FC236}">
                <a16:creationId xmlns:a16="http://schemas.microsoft.com/office/drawing/2014/main" id="{42B01269-BE24-41BD-922D-844498639B1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3405" y="3480686"/>
            <a:ext cx="6652127" cy="3154563"/>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34"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经典的Excel函数</a:t>
            </a:r>
            <a:endParaRPr kumimoji="1" lang="zh-CN" altLang="en-US"/>
          </a:p>
        </p:txBody>
      </p:sp>
      <p:sp>
        <p:nvSpPr>
          <p:cNvPr id="35"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37" name="文本框 36">
            <a:extLst>
              <a:ext uri="{FF2B5EF4-FFF2-40B4-BE49-F238E27FC236}">
                <a16:creationId xmlns:a16="http://schemas.microsoft.com/office/drawing/2014/main" id="{063A0A18-759C-F7DC-4623-4ECFAA746210}"/>
              </a:ext>
            </a:extLst>
          </p:cNvPr>
          <p:cNvSpPr txBox="1"/>
          <p:nvPr/>
        </p:nvSpPr>
        <p:spPr>
          <a:xfrm>
            <a:off x="585275" y="1443295"/>
            <a:ext cx="11040489" cy="3108543"/>
          </a:xfrm>
          <a:prstGeom prst="rect">
            <a:avLst/>
          </a:prstGeom>
          <a:noFill/>
        </p:spPr>
        <p:txBody>
          <a:bodyPr wrap="square">
            <a:spAutoFit/>
          </a:bodyPr>
          <a:lstStyle/>
          <a:p>
            <a:r>
              <a:rPr lang="zh-CN" altLang="en-US" sz="1400" dirty="0"/>
              <a:t>1) 逻辑判断函数</a:t>
            </a:r>
          </a:p>
          <a:p>
            <a:endParaRPr lang="zh-CN" altLang="en-US" sz="1400" dirty="0"/>
          </a:p>
          <a:p>
            <a:r>
              <a:rPr lang="zh-CN" altLang="en-US" sz="1400" dirty="0"/>
              <a:t>IF函数是Excel中常用的逻辑函数，它可以根据用户指定的条件判 断，分别返回不同的结果，IF函数的语法结构如下：</a:t>
            </a:r>
            <a:endParaRPr lang="en-US" altLang="zh-CN" sz="1400" dirty="0"/>
          </a:p>
          <a:p>
            <a:endParaRPr lang="zh-CN" altLang="en-US" sz="1400" dirty="0"/>
          </a:p>
          <a:p>
            <a:r>
              <a:rPr lang="zh-CN" altLang="en-US" sz="1400" dirty="0"/>
              <a:t>IF（条件判断，条件成立时返回的结果，条件不成立时返回的结果）</a:t>
            </a:r>
            <a:endParaRPr lang="en-US" altLang="zh-CN" sz="1400" dirty="0"/>
          </a:p>
          <a:p>
            <a:endParaRPr lang="zh-CN" altLang="en-US" sz="1400" dirty="0"/>
          </a:p>
          <a:p>
            <a:r>
              <a:rPr lang="zh-CN" altLang="en-US" sz="1400" dirty="0"/>
              <a:t>可见IF函数包含3个参数，中间用逗号分隔。需要注意的是，Excel公式中的符号都要使用英文半角形式，这里的逗号也不例外。IF 函数返回的结果取决于第一参数，如果条件判断成立则返回第二参数，反之则返回第三参数作为结果。</a:t>
            </a:r>
          </a:p>
          <a:p>
            <a:endParaRPr lang="zh-CN" altLang="en-US" sz="1400" dirty="0"/>
          </a:p>
          <a:p>
            <a:r>
              <a:rPr lang="zh-CN" altLang="en-US" sz="1400" dirty="0"/>
              <a:t>例如某企业要求根据考核得分判断员工是否为优秀，判断规则：考核得分达到4.0者则为“优秀”。怎样才能让Excel实现自动判断呢？此案例中要求根据员工的考核得分是否达到4.0进行判断，所以第 一参数是“C2＞=4”，如果成立则返回第二参数，即“优秀”；不成立则返回第三参数，即“非优秀。</a:t>
            </a:r>
          </a:p>
          <a:p>
            <a:endParaRPr lang="zh-CN" altLang="en-US" sz="1400" dirty="0"/>
          </a:p>
          <a:p>
            <a:r>
              <a:rPr lang="zh-CN" altLang="en-US" sz="1400" dirty="0"/>
              <a:t>在I2单元格输入以下公式，然后将公式向下填充，效果如下图所示。</a:t>
            </a:r>
          </a:p>
        </p:txBody>
      </p:sp>
      <p:pic>
        <p:nvPicPr>
          <p:cNvPr id="39" name="图片 38">
            <a:extLst>
              <a:ext uri="{FF2B5EF4-FFF2-40B4-BE49-F238E27FC236}">
                <a16:creationId xmlns:a16="http://schemas.microsoft.com/office/drawing/2014/main" id="{D199684A-4369-7CBA-1EEC-3DCF3D76C5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61154" y="4681120"/>
            <a:ext cx="9018827" cy="192707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0" y="4325258"/>
            <a:ext cx="12192000" cy="2532743"/>
          </a:xfrm>
          <a:custGeom>
            <a:avLst/>
            <a:gdLst>
              <a:gd name="connsiteX0" fmla="*/ 0 w 12192000"/>
              <a:gd name="connsiteY0" fmla="*/ 0 h 2532743"/>
              <a:gd name="connsiteX1" fmla="*/ 12192000 w 12192000"/>
              <a:gd name="connsiteY1" fmla="*/ 0 h 2532743"/>
              <a:gd name="connsiteX2" fmla="*/ 12192000 w 12192000"/>
              <a:gd name="connsiteY2" fmla="*/ 2532743 h 2532743"/>
              <a:gd name="connsiteX3" fmla="*/ 0 w 12192000"/>
              <a:gd name="connsiteY3" fmla="*/ 2532743 h 2532743"/>
            </a:gdLst>
            <a:ahLst/>
            <a:cxnLst/>
            <a:rect l="l" t="t" r="r" b="b"/>
            <a:pathLst>
              <a:path w="12192000" h="2532743">
                <a:moveTo>
                  <a:pt x="0" y="0"/>
                </a:moveTo>
                <a:lnTo>
                  <a:pt x="12192000" y="0"/>
                </a:lnTo>
                <a:lnTo>
                  <a:pt x="12192000" y="2532743"/>
                </a:lnTo>
                <a:lnTo>
                  <a:pt x="0" y="2532743"/>
                </a:lnTo>
                <a:close/>
              </a:path>
            </a:pathLst>
          </a:custGeom>
          <a:blipFill>
            <a:blip r:embed="rId3"/>
            <a:srcRect/>
            <a:stretch>
              <a:fillRect t="-220918"/>
            </a:stretch>
          </a:blipFill>
          <a:ln w="12700" cap="sq">
            <a:noFill/>
            <a:miter/>
          </a:ln>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1" y="4325256"/>
            <a:ext cx="12191999" cy="2532744"/>
          </a:xfrm>
          <a:prstGeom prst="rect">
            <a:avLst/>
          </a:prstGeom>
          <a:solidFill>
            <a:schemeClr val="tx1">
              <a:lumMod val="85000"/>
              <a:lumOff val="15000"/>
              <a:alpha val="60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244663" y="1469067"/>
            <a:ext cx="9689974" cy="4326268"/>
          </a:xfrm>
          <a:prstGeom prst="roundRect">
            <a:avLst>
              <a:gd name="adj" fmla="val 790"/>
            </a:avLst>
          </a:prstGeom>
          <a:solidFill>
            <a:schemeClr val="bg1"/>
          </a:solidFill>
          <a:ln w="12700" cap="sq">
            <a:noFill/>
            <a:miter/>
          </a:ln>
          <a:effectLst>
            <a:outerShdw blurRad="596900" dist="215900" dir="5400000" sx="95000" sy="95000" algn="t" rotWithShape="0">
              <a:srgbClr val="000000">
                <a:alpha val="40000"/>
              </a:srgb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1244663" y="1469065"/>
            <a:ext cx="4579257" cy="4326268"/>
          </a:xfrm>
          <a:custGeom>
            <a:avLst/>
            <a:gdLst>
              <a:gd name="connsiteX0" fmla="*/ 0 w 4579257"/>
              <a:gd name="connsiteY0" fmla="*/ 0 h 4114798"/>
              <a:gd name="connsiteX1" fmla="*/ 4579257 w 4579257"/>
              <a:gd name="connsiteY1" fmla="*/ 0 h 4114798"/>
              <a:gd name="connsiteX2" fmla="*/ 4579257 w 4579257"/>
              <a:gd name="connsiteY2" fmla="*/ 4114798 h 4114798"/>
              <a:gd name="connsiteX3" fmla="*/ 0 w 4579257"/>
              <a:gd name="connsiteY3" fmla="*/ 4114798 h 4114798"/>
            </a:gdLst>
            <a:ahLst/>
            <a:cxnLst/>
            <a:rect l="l" t="t" r="r" b="b"/>
            <a:pathLst>
              <a:path w="4579257" h="4114798">
                <a:moveTo>
                  <a:pt x="0" y="0"/>
                </a:moveTo>
                <a:lnTo>
                  <a:pt x="4579257" y="0"/>
                </a:lnTo>
                <a:lnTo>
                  <a:pt x="4579257" y="4114798"/>
                </a:lnTo>
                <a:lnTo>
                  <a:pt x="0" y="4114798"/>
                </a:lnTo>
                <a:close/>
              </a:path>
            </a:pathLst>
          </a:custGeom>
          <a:blipFill>
            <a:blip r:embed="rId4"/>
            <a:srcRect/>
            <a:stretch>
              <a:fillRect l="-29913" r="-29913"/>
            </a:stretch>
          </a:blipFill>
          <a:ln w="12700" cap="sq">
            <a:noFill/>
            <a:miter/>
          </a:ln>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6194760" y="1873767"/>
            <a:ext cx="1524000" cy="444500"/>
          </a:xfrm>
          <a:prstGeom prst="rect">
            <a:avLst/>
          </a:prstGeom>
          <a:noFill/>
          <a:ln>
            <a:noFill/>
          </a:ln>
        </p:spPr>
        <p:txBody>
          <a:bodyPr vert="horz" wrap="square" lIns="0" tIns="0" rIns="0" bIns="0" rtlCol="0" anchor="t">
            <a:spAutoFit/>
          </a:bodyPr>
          <a:lstStyle/>
          <a:p>
            <a:pPr algn="l"/>
            <a:r>
              <a:rPr kumimoji="1" lang="en-US" altLang="zh-CN" sz="3200">
                <a:ln w="12700">
                  <a:noFill/>
                </a:ln>
                <a:solidFill>
                  <a:schemeClr val="accent1"/>
                </a:solidFill>
                <a:latin typeface="OPPOSans H"/>
                <a:ea typeface="OPPOSans H"/>
                <a:cs typeface="OPPOSans H"/>
              </a:rPr>
              <a:t>01.</a:t>
            </a:r>
            <a:endParaRPr kumimoji="1" lang="zh-CN" altLang="en-US"/>
          </a:p>
        </p:txBody>
      </p:sp>
      <p:sp>
        <p:nvSpPr>
          <p:cNvPr id="9" name="标题 1"/>
          <p:cNvSpPr txBox="1"/>
          <p:nvPr/>
        </p:nvSpPr>
        <p:spPr>
          <a:xfrm>
            <a:off x="6194760" y="2420472"/>
            <a:ext cx="4320000" cy="1204936"/>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我们在工作中接触的数据很多都是记录在Excel不同工作表中的， 当需要把分散在各张工作表中的数据汇总时，很多人还在使用手动计算的方式，这样导致工作效率低下，还无法保证准确率。其实在Excel中可以借助SUM函数实现多表汇总。</a:t>
            </a:r>
            <a:endParaRPr kumimoji="1" lang="zh-CN" altLang="en-US"/>
          </a:p>
        </p:txBody>
      </p:sp>
      <p:sp>
        <p:nvSpPr>
          <p:cNvPr id="10" name="标题 1"/>
          <p:cNvSpPr txBox="1"/>
          <p:nvPr/>
        </p:nvSpPr>
        <p:spPr>
          <a:xfrm>
            <a:off x="6194760" y="3705708"/>
            <a:ext cx="1524000" cy="444500"/>
          </a:xfrm>
          <a:prstGeom prst="rect">
            <a:avLst/>
          </a:prstGeom>
          <a:noFill/>
          <a:ln>
            <a:noFill/>
          </a:ln>
        </p:spPr>
        <p:txBody>
          <a:bodyPr vert="horz" wrap="square" lIns="0" tIns="0" rIns="0" bIns="0" rtlCol="0" anchor="t">
            <a:spAutoFit/>
          </a:bodyPr>
          <a:lstStyle/>
          <a:p>
            <a:pPr algn="l"/>
            <a:r>
              <a:rPr kumimoji="1" lang="en-US" altLang="zh-CN" sz="3200">
                <a:ln w="12700">
                  <a:noFill/>
                </a:ln>
                <a:solidFill>
                  <a:schemeClr val="accent1"/>
                </a:solidFill>
                <a:latin typeface="OPPOSans H"/>
                <a:ea typeface="OPPOSans H"/>
                <a:cs typeface="OPPOSans H"/>
              </a:rPr>
              <a:t>02.</a:t>
            </a:r>
            <a:endParaRPr kumimoji="1" lang="zh-CN" altLang="en-US"/>
          </a:p>
        </p:txBody>
      </p:sp>
      <p:sp>
        <p:nvSpPr>
          <p:cNvPr id="11" name="标题 1"/>
          <p:cNvSpPr txBox="1"/>
          <p:nvPr/>
        </p:nvSpPr>
        <p:spPr>
          <a:xfrm>
            <a:off x="6194760" y="4252412"/>
            <a:ext cx="4320000" cy="1204936"/>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例如某企业要求对全年12个月的销售数据进行汇总，每个月的报表结构相同、字段顺序一致，如下图所示（以1月和12月为例展示）。</a:t>
            </a:r>
            <a:endParaRPr kumimoji="1" lang="zh-CN" altLang="en-US"/>
          </a:p>
        </p:txBody>
      </p:sp>
      <p:sp>
        <p:nvSpPr>
          <p:cNvPr id="12"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2) SUM汇总函数</a:t>
            </a:r>
            <a:endParaRPr kumimoji="1" lang="zh-CN" altLang="en-US"/>
          </a:p>
        </p:txBody>
      </p:sp>
      <p:sp>
        <p:nvSpPr>
          <p:cNvPr id="13"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5" name="图片 14">
            <a:extLst>
              <a:ext uri="{FF2B5EF4-FFF2-40B4-BE49-F238E27FC236}">
                <a16:creationId xmlns:a16="http://schemas.microsoft.com/office/drawing/2014/main" id="{6C3E8FA7-2278-678C-EBC4-CE0605AF0E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8545" y="2014704"/>
            <a:ext cx="5400675" cy="340042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2666066" y="1256360"/>
            <a:ext cx="2044700" cy="355600"/>
          </a:xfrm>
          <a:prstGeom prst="rect">
            <a:avLst/>
          </a:prstGeom>
          <a:noFill/>
          <a:ln w="12700" cap="sq">
            <a:noFill/>
            <a:miter/>
          </a:ln>
        </p:spPr>
        <p:txBody>
          <a:bodyPr vert="horz" wrap="square" lIns="0" tIns="0" rIns="0" bIns="0" rtlCol="0" anchor="ctr">
            <a:spAutoFit/>
          </a:bodyPr>
          <a:lstStyle/>
          <a:p>
            <a:pPr algn="l"/>
            <a:r>
              <a:rPr kumimoji="1" lang="en-US" altLang="zh-CN" sz="2800">
                <a:ln w="12700">
                  <a:noFill/>
                </a:ln>
                <a:solidFill>
                  <a:schemeClr val="accent1"/>
                </a:solidFill>
                <a:latin typeface="Source Han Sans"/>
                <a:ea typeface="Source Han Sans"/>
                <a:cs typeface="Source Han Sans"/>
              </a:rPr>
              <a:t>C</a:t>
            </a:r>
            <a:r>
              <a:rPr kumimoji="1" lang="en-US" altLang="zh-CN" sz="2800">
                <a:ln w="12700">
                  <a:noFill/>
                </a:ln>
                <a:solidFill>
                  <a:srgbClr val="000000">
                    <a:alpha val="100000"/>
                  </a:srgbClr>
                </a:solidFill>
                <a:latin typeface="Source Han Sans"/>
                <a:ea typeface="Source Han Sans"/>
                <a:cs typeface="Source Han Sans"/>
              </a:rPr>
              <a:t>atalogue</a:t>
            </a:r>
            <a:endParaRPr kumimoji="1" lang="zh-CN" altLang="en-US"/>
          </a:p>
        </p:txBody>
      </p:sp>
      <p:cxnSp>
        <p:nvCxnSpPr>
          <p:cNvPr id="5" name="标题 1"/>
          <p:cNvCxnSpPr/>
          <p:nvPr/>
        </p:nvCxnSpPr>
        <p:spPr>
          <a:xfrm flipH="1">
            <a:off x="2666065" y="1774650"/>
            <a:ext cx="4558651" cy="0"/>
          </a:xfrm>
          <a:prstGeom prst="line">
            <a:avLst/>
          </a:prstGeom>
          <a:noFill/>
          <a:ln w="12700" cap="sq">
            <a:solidFill>
              <a:schemeClr val="tx1"/>
            </a:solidFill>
            <a:miter/>
          </a:ln>
        </p:spPr>
      </p:cxnSp>
      <p:sp>
        <p:nvSpPr>
          <p:cNvPr id="6" name="标题 1"/>
          <p:cNvSpPr txBox="1"/>
          <p:nvPr/>
        </p:nvSpPr>
        <p:spPr>
          <a:xfrm>
            <a:off x="4527581" y="840471"/>
            <a:ext cx="1625600" cy="762000"/>
          </a:xfrm>
          <a:prstGeom prst="rect">
            <a:avLst/>
          </a:prstGeom>
          <a:noFill/>
          <a:ln w="12700" cap="sq">
            <a:noFill/>
            <a:miter/>
          </a:ln>
        </p:spPr>
        <p:txBody>
          <a:bodyPr vert="horz" wrap="square" lIns="0" tIns="0" rIns="0" bIns="0" rtlCol="0" anchor="ctr">
            <a:spAutoFit/>
          </a:bodyPr>
          <a:lstStyle/>
          <a:p>
            <a:pPr algn="l"/>
            <a:r>
              <a:rPr kumimoji="1" lang="en-US" altLang="zh-CN" sz="6000">
                <a:ln w="12700">
                  <a:noFill/>
                </a:ln>
                <a:solidFill>
                  <a:srgbClr val="000000">
                    <a:alpha val="100000"/>
                  </a:srgbClr>
                </a:solidFill>
                <a:latin typeface="Source Han Sans"/>
                <a:ea typeface="Source Han Sans"/>
                <a:cs typeface="Source Han Sans"/>
              </a:rPr>
              <a:t>目录</a:t>
            </a:r>
            <a:endParaRPr kumimoji="1" lang="zh-CN" altLang="en-US"/>
          </a:p>
        </p:txBody>
      </p:sp>
      <p:sp>
        <p:nvSpPr>
          <p:cNvPr id="7" name="标题 1"/>
          <p:cNvSpPr txBox="1"/>
          <p:nvPr/>
        </p:nvSpPr>
        <p:spPr>
          <a:xfrm>
            <a:off x="0" y="0"/>
            <a:ext cx="1619250" cy="6858000"/>
          </a:xfrm>
          <a:prstGeom prst="rect">
            <a:avLst/>
          </a:prstGeom>
          <a:solidFill>
            <a:schemeClr val="accent1"/>
          </a:solidFill>
          <a:ln w="9525"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7760500" y="2478153"/>
            <a:ext cx="3780000" cy="720000"/>
          </a:xfrm>
          <a:prstGeom prst="rect">
            <a:avLst/>
          </a:prstGeom>
          <a:noFill/>
          <a:ln>
            <a:noFill/>
          </a:ln>
        </p:spPr>
        <p:txBody>
          <a:bodyPr vert="horz" wrap="square" lIns="0" tIns="0" rIns="0" bIns="0" rtlCol="0" anchor="t"/>
          <a:lstStyle/>
          <a:p>
            <a:pPr algn="l"/>
            <a:r>
              <a:rPr kumimoji="1" lang="en-US" altLang="zh-CN" sz="2000">
                <a:ln w="12700">
                  <a:noFill/>
                </a:ln>
                <a:solidFill>
                  <a:schemeClr val="tx1">
                    <a:lumMod val="85000"/>
                    <a:lumOff val="15000"/>
                  </a:schemeClr>
                </a:solidFill>
                <a:latin typeface="Source Han Sans"/>
                <a:ea typeface="Source Han Sans"/>
                <a:cs typeface="Source Han Sans"/>
              </a:rPr>
              <a:t>项目要求</a:t>
            </a:r>
            <a:endParaRPr kumimoji="1" lang="zh-CN" altLang="en-US"/>
          </a:p>
        </p:txBody>
      </p:sp>
      <p:sp>
        <p:nvSpPr>
          <p:cNvPr id="9" name="标题 1"/>
          <p:cNvSpPr txBox="1"/>
          <p:nvPr/>
        </p:nvSpPr>
        <p:spPr>
          <a:xfrm>
            <a:off x="7378596" y="2459985"/>
            <a:ext cx="393700" cy="330200"/>
          </a:xfrm>
          <a:prstGeom prst="rect">
            <a:avLst/>
          </a:prstGeom>
          <a:noFill/>
          <a:ln w="12700" cap="sq">
            <a:noFill/>
            <a:miter/>
          </a:ln>
        </p:spPr>
        <p:txBody>
          <a:bodyPr vert="horz" wrap="square" lIns="0" tIns="0" rIns="0" bIns="0" rtlCol="0" anchor="ctr">
            <a:spAutoFit/>
          </a:bodyPr>
          <a:lstStyle/>
          <a:p>
            <a:pPr algn="l"/>
            <a:r>
              <a:rPr kumimoji="1" lang="en-US" altLang="zh-CN" sz="2400">
                <a:ln w="12700">
                  <a:noFill/>
                </a:ln>
                <a:solidFill>
                  <a:schemeClr val="accent1"/>
                </a:solidFill>
                <a:latin typeface="Source Han Sans"/>
                <a:ea typeface="Source Han Sans"/>
                <a:cs typeface="Source Han Sans"/>
              </a:rPr>
              <a:t>2.</a:t>
            </a:r>
            <a:endParaRPr kumimoji="1" lang="zh-CN" altLang="en-US"/>
          </a:p>
        </p:txBody>
      </p:sp>
      <p:sp>
        <p:nvSpPr>
          <p:cNvPr id="10" name="标题 1"/>
          <p:cNvSpPr txBox="1"/>
          <p:nvPr/>
        </p:nvSpPr>
        <p:spPr>
          <a:xfrm>
            <a:off x="2666065" y="2459985"/>
            <a:ext cx="393700" cy="330200"/>
          </a:xfrm>
          <a:prstGeom prst="rect">
            <a:avLst/>
          </a:prstGeom>
          <a:noFill/>
          <a:ln w="12700" cap="sq">
            <a:noFill/>
            <a:miter/>
          </a:ln>
        </p:spPr>
        <p:txBody>
          <a:bodyPr vert="horz" wrap="square" lIns="0" tIns="0" rIns="0" bIns="0" rtlCol="0" anchor="ctr">
            <a:spAutoFit/>
          </a:bodyPr>
          <a:lstStyle/>
          <a:p>
            <a:pPr algn="l"/>
            <a:r>
              <a:rPr kumimoji="1" lang="en-US" altLang="zh-CN" sz="2400">
                <a:ln w="12700">
                  <a:noFill/>
                </a:ln>
                <a:solidFill>
                  <a:schemeClr val="accent1"/>
                </a:solidFill>
                <a:latin typeface="Source Han Sans"/>
                <a:ea typeface="Source Han Sans"/>
                <a:cs typeface="Source Han Sans"/>
              </a:rPr>
              <a:t>1.</a:t>
            </a:r>
            <a:endParaRPr kumimoji="1" lang="zh-CN" altLang="en-US"/>
          </a:p>
        </p:txBody>
      </p:sp>
      <p:sp>
        <p:nvSpPr>
          <p:cNvPr id="11" name="标题 1"/>
          <p:cNvSpPr txBox="1"/>
          <p:nvPr/>
        </p:nvSpPr>
        <p:spPr>
          <a:xfrm>
            <a:off x="3036741" y="2478153"/>
            <a:ext cx="3780000" cy="720000"/>
          </a:xfrm>
          <a:prstGeom prst="rect">
            <a:avLst/>
          </a:prstGeom>
          <a:noFill/>
          <a:ln>
            <a:noFill/>
          </a:ln>
        </p:spPr>
        <p:txBody>
          <a:bodyPr vert="horz" wrap="square" lIns="0" tIns="0" rIns="0" bIns="0" rtlCol="0" anchor="t"/>
          <a:lstStyle/>
          <a:p>
            <a:pPr algn="l"/>
            <a:r>
              <a:rPr kumimoji="1" lang="en-US" altLang="zh-CN" sz="2000">
                <a:ln w="12700">
                  <a:noFill/>
                </a:ln>
                <a:solidFill>
                  <a:schemeClr val="tx1">
                    <a:lumMod val="85000"/>
                    <a:lumOff val="15000"/>
                  </a:schemeClr>
                </a:solidFill>
                <a:latin typeface="Source Han Sans"/>
                <a:ea typeface="Source Han Sans"/>
                <a:cs typeface="Source Han Sans"/>
              </a:rPr>
              <a:t>项目背景</a:t>
            </a:r>
            <a:endParaRPr kumimoji="1" lang="zh-CN" altLang="en-US"/>
          </a:p>
        </p:txBody>
      </p:sp>
      <p:sp>
        <p:nvSpPr>
          <p:cNvPr id="12" name="标题 1"/>
          <p:cNvSpPr txBox="1"/>
          <p:nvPr/>
        </p:nvSpPr>
        <p:spPr>
          <a:xfrm>
            <a:off x="7760500" y="3428568"/>
            <a:ext cx="3780000" cy="720000"/>
          </a:xfrm>
          <a:prstGeom prst="rect">
            <a:avLst/>
          </a:prstGeom>
          <a:noFill/>
          <a:ln>
            <a:noFill/>
          </a:ln>
        </p:spPr>
        <p:txBody>
          <a:bodyPr vert="horz" wrap="square" lIns="0" tIns="0" rIns="0" bIns="0" rtlCol="0" anchor="t"/>
          <a:lstStyle/>
          <a:p>
            <a:pPr algn="l"/>
            <a:r>
              <a:rPr kumimoji="1" lang="en-US" altLang="zh-CN" sz="2000">
                <a:ln w="12700">
                  <a:noFill/>
                </a:ln>
                <a:solidFill>
                  <a:schemeClr val="tx1">
                    <a:lumMod val="85000"/>
                    <a:lumOff val="15000"/>
                  </a:schemeClr>
                </a:solidFill>
                <a:latin typeface="Source Han Sans"/>
                <a:ea typeface="Source Han Sans"/>
                <a:cs typeface="Source Han Sans"/>
              </a:rPr>
              <a:t>相关知识</a:t>
            </a:r>
            <a:endParaRPr kumimoji="1" lang="zh-CN" altLang="en-US"/>
          </a:p>
        </p:txBody>
      </p:sp>
      <p:sp>
        <p:nvSpPr>
          <p:cNvPr id="13" name="标题 1"/>
          <p:cNvSpPr txBox="1"/>
          <p:nvPr/>
        </p:nvSpPr>
        <p:spPr>
          <a:xfrm>
            <a:off x="3036741" y="3428568"/>
            <a:ext cx="3780000" cy="720000"/>
          </a:xfrm>
          <a:prstGeom prst="rect">
            <a:avLst/>
          </a:prstGeom>
          <a:noFill/>
          <a:ln>
            <a:noFill/>
          </a:ln>
        </p:spPr>
        <p:txBody>
          <a:bodyPr vert="horz" wrap="square" lIns="0" tIns="0" rIns="0" bIns="0" rtlCol="0" anchor="t"/>
          <a:lstStyle/>
          <a:p>
            <a:pPr algn="l"/>
            <a:r>
              <a:rPr kumimoji="1" lang="en-US" altLang="zh-CN" sz="2000">
                <a:ln w="12700">
                  <a:noFill/>
                </a:ln>
                <a:solidFill>
                  <a:schemeClr val="tx1">
                    <a:lumMod val="85000"/>
                    <a:lumOff val="15000"/>
                  </a:schemeClr>
                </a:solidFill>
                <a:latin typeface="Source Han Sans"/>
                <a:ea typeface="Source Han Sans"/>
                <a:cs typeface="Source Han Sans"/>
              </a:rPr>
              <a:t>学习目标</a:t>
            </a:r>
            <a:endParaRPr kumimoji="1" lang="zh-CN" altLang="en-US"/>
          </a:p>
        </p:txBody>
      </p:sp>
      <p:sp>
        <p:nvSpPr>
          <p:cNvPr id="14" name="标题 1"/>
          <p:cNvSpPr txBox="1"/>
          <p:nvPr/>
        </p:nvSpPr>
        <p:spPr>
          <a:xfrm>
            <a:off x="2666065" y="3397051"/>
            <a:ext cx="393700" cy="330200"/>
          </a:xfrm>
          <a:prstGeom prst="rect">
            <a:avLst/>
          </a:prstGeom>
          <a:noFill/>
          <a:ln w="12700" cap="sq">
            <a:noFill/>
            <a:miter/>
          </a:ln>
        </p:spPr>
        <p:txBody>
          <a:bodyPr vert="horz" wrap="square" lIns="0" tIns="0" rIns="0" bIns="0" rtlCol="0" anchor="ctr">
            <a:spAutoFit/>
          </a:bodyPr>
          <a:lstStyle/>
          <a:p>
            <a:pPr algn="l"/>
            <a:r>
              <a:rPr kumimoji="1" lang="en-US" altLang="zh-CN" sz="2400">
                <a:ln w="12700">
                  <a:noFill/>
                </a:ln>
                <a:solidFill>
                  <a:schemeClr val="accent1"/>
                </a:solidFill>
                <a:latin typeface="Source Han Sans"/>
                <a:ea typeface="Source Han Sans"/>
                <a:cs typeface="Source Han Sans"/>
              </a:rPr>
              <a:t>3.</a:t>
            </a:r>
            <a:endParaRPr kumimoji="1" lang="zh-CN" altLang="en-US"/>
          </a:p>
        </p:txBody>
      </p:sp>
      <p:sp>
        <p:nvSpPr>
          <p:cNvPr id="15" name="标题 1"/>
          <p:cNvSpPr txBox="1"/>
          <p:nvPr/>
        </p:nvSpPr>
        <p:spPr>
          <a:xfrm>
            <a:off x="7378596" y="3397051"/>
            <a:ext cx="393700" cy="330200"/>
          </a:xfrm>
          <a:prstGeom prst="rect">
            <a:avLst/>
          </a:prstGeom>
          <a:noFill/>
          <a:ln w="12700" cap="sq">
            <a:noFill/>
            <a:miter/>
          </a:ln>
        </p:spPr>
        <p:txBody>
          <a:bodyPr vert="horz" wrap="square" lIns="0" tIns="0" rIns="0" bIns="0" rtlCol="0" anchor="ctr">
            <a:spAutoFit/>
          </a:bodyPr>
          <a:lstStyle/>
          <a:p>
            <a:pPr algn="l"/>
            <a:r>
              <a:rPr kumimoji="1" lang="en-US" altLang="zh-CN" sz="2400">
                <a:ln w="12700">
                  <a:noFill/>
                </a:ln>
                <a:solidFill>
                  <a:schemeClr val="accent1"/>
                </a:solidFill>
                <a:latin typeface="Source Han Sans"/>
                <a:ea typeface="Source Han Sans"/>
                <a:cs typeface="Source Han Sans"/>
              </a:rPr>
              <a:t>4.</a:t>
            </a:r>
            <a:endParaRPr kumimoji="1" lang="zh-CN" altLang="en-US"/>
          </a:p>
        </p:txBody>
      </p:sp>
      <p:sp>
        <p:nvSpPr>
          <p:cNvPr id="16" name="标题 1"/>
          <p:cNvSpPr txBox="1"/>
          <p:nvPr/>
        </p:nvSpPr>
        <p:spPr>
          <a:xfrm>
            <a:off x="7760500" y="4378983"/>
            <a:ext cx="3780000" cy="720000"/>
          </a:xfrm>
          <a:prstGeom prst="rect">
            <a:avLst/>
          </a:prstGeom>
          <a:noFill/>
          <a:ln>
            <a:noFill/>
          </a:ln>
        </p:spPr>
        <p:txBody>
          <a:bodyPr vert="horz" wrap="square" lIns="0" tIns="0" rIns="0" bIns="0" rtlCol="0" anchor="t"/>
          <a:lstStyle/>
          <a:p>
            <a:pPr algn="l"/>
            <a:r>
              <a:rPr kumimoji="1" lang="en-US" altLang="zh-CN" sz="2000">
                <a:ln w="12700">
                  <a:noFill/>
                </a:ln>
                <a:solidFill>
                  <a:schemeClr val="tx1">
                    <a:lumMod val="85000"/>
                    <a:lumOff val="15000"/>
                  </a:schemeClr>
                </a:solidFill>
                <a:latin typeface="Source Han Sans"/>
                <a:ea typeface="Source Han Sans"/>
                <a:cs typeface="Source Han Sans"/>
              </a:rPr>
              <a:t>项目总结</a:t>
            </a:r>
            <a:endParaRPr kumimoji="1" lang="zh-CN" altLang="en-US"/>
          </a:p>
        </p:txBody>
      </p:sp>
      <p:sp>
        <p:nvSpPr>
          <p:cNvPr id="17" name="标题 1"/>
          <p:cNvSpPr txBox="1"/>
          <p:nvPr/>
        </p:nvSpPr>
        <p:spPr>
          <a:xfrm>
            <a:off x="3036741" y="4378983"/>
            <a:ext cx="3780000" cy="720000"/>
          </a:xfrm>
          <a:prstGeom prst="rect">
            <a:avLst/>
          </a:prstGeom>
          <a:noFill/>
          <a:ln>
            <a:noFill/>
          </a:ln>
        </p:spPr>
        <p:txBody>
          <a:bodyPr vert="horz" wrap="square" lIns="0" tIns="0" rIns="0" bIns="0" rtlCol="0" anchor="t"/>
          <a:lstStyle/>
          <a:p>
            <a:pPr algn="l"/>
            <a:r>
              <a:rPr kumimoji="1" lang="en-US" altLang="zh-CN" sz="2000">
                <a:ln w="12700">
                  <a:noFill/>
                </a:ln>
                <a:solidFill>
                  <a:schemeClr val="tx1">
                    <a:lumMod val="85000"/>
                    <a:lumOff val="15000"/>
                  </a:schemeClr>
                </a:solidFill>
                <a:latin typeface="Source Han Sans"/>
                <a:ea typeface="Source Han Sans"/>
                <a:cs typeface="Source Han Sans"/>
              </a:rPr>
              <a:t>操作步骤</a:t>
            </a:r>
            <a:endParaRPr kumimoji="1" lang="zh-CN" altLang="en-US"/>
          </a:p>
        </p:txBody>
      </p:sp>
      <p:sp>
        <p:nvSpPr>
          <p:cNvPr id="18" name="标题 1"/>
          <p:cNvSpPr txBox="1"/>
          <p:nvPr/>
        </p:nvSpPr>
        <p:spPr>
          <a:xfrm>
            <a:off x="2666065" y="4347466"/>
            <a:ext cx="393700" cy="330200"/>
          </a:xfrm>
          <a:prstGeom prst="rect">
            <a:avLst/>
          </a:prstGeom>
          <a:noFill/>
          <a:ln w="12700" cap="sq">
            <a:noFill/>
            <a:miter/>
          </a:ln>
        </p:spPr>
        <p:txBody>
          <a:bodyPr vert="horz" wrap="square" lIns="0" tIns="0" rIns="0" bIns="0" rtlCol="0" anchor="ctr">
            <a:spAutoFit/>
          </a:bodyPr>
          <a:lstStyle/>
          <a:p>
            <a:pPr algn="l"/>
            <a:r>
              <a:rPr kumimoji="1" lang="en-US" altLang="zh-CN" sz="2400">
                <a:ln w="12700">
                  <a:noFill/>
                </a:ln>
                <a:solidFill>
                  <a:schemeClr val="accent1"/>
                </a:solidFill>
                <a:latin typeface="Source Han Sans"/>
                <a:ea typeface="Source Han Sans"/>
                <a:cs typeface="Source Han Sans"/>
              </a:rPr>
              <a:t>5.</a:t>
            </a:r>
            <a:endParaRPr kumimoji="1" lang="zh-CN" altLang="en-US"/>
          </a:p>
        </p:txBody>
      </p:sp>
      <p:sp>
        <p:nvSpPr>
          <p:cNvPr id="19" name="标题 1"/>
          <p:cNvSpPr txBox="1"/>
          <p:nvPr/>
        </p:nvSpPr>
        <p:spPr>
          <a:xfrm>
            <a:off x="7378596" y="4347466"/>
            <a:ext cx="393700" cy="330200"/>
          </a:xfrm>
          <a:prstGeom prst="rect">
            <a:avLst/>
          </a:prstGeom>
          <a:noFill/>
          <a:ln w="12700" cap="sq">
            <a:noFill/>
            <a:miter/>
          </a:ln>
        </p:spPr>
        <p:txBody>
          <a:bodyPr vert="horz" wrap="square" lIns="0" tIns="0" rIns="0" bIns="0" rtlCol="0" anchor="ctr">
            <a:spAutoFit/>
          </a:bodyPr>
          <a:lstStyle/>
          <a:p>
            <a:pPr algn="l"/>
            <a:r>
              <a:rPr kumimoji="1" lang="en-US" altLang="zh-CN" sz="2400">
                <a:ln w="12700">
                  <a:noFill/>
                </a:ln>
                <a:solidFill>
                  <a:schemeClr val="accent1"/>
                </a:solidFill>
                <a:latin typeface="Source Han Sans"/>
                <a:ea typeface="Source Han Sans"/>
                <a:cs typeface="Source Han Sans"/>
              </a:rPr>
              <a:t>6.</a:t>
            </a:r>
            <a:endParaRPr kumimoji="1" lang="zh-CN" altLang="en-US"/>
          </a:p>
        </p:txBody>
      </p:sp>
      <p:sp>
        <p:nvSpPr>
          <p:cNvPr id="20" name="标题 1"/>
          <p:cNvSpPr txBox="1"/>
          <p:nvPr/>
        </p:nvSpPr>
        <p:spPr>
          <a:xfrm>
            <a:off x="3036741" y="5329398"/>
            <a:ext cx="3780000" cy="720000"/>
          </a:xfrm>
          <a:prstGeom prst="rect">
            <a:avLst/>
          </a:prstGeom>
          <a:noFill/>
          <a:ln>
            <a:noFill/>
          </a:ln>
        </p:spPr>
        <p:txBody>
          <a:bodyPr vert="horz" wrap="square" lIns="0" tIns="0" rIns="0" bIns="0" rtlCol="0" anchor="t"/>
          <a:lstStyle/>
          <a:p>
            <a:pPr algn="l"/>
            <a:r>
              <a:rPr kumimoji="1" lang="en-US" altLang="zh-CN" sz="2000">
                <a:ln w="12700">
                  <a:noFill/>
                </a:ln>
                <a:solidFill>
                  <a:schemeClr val="tx1">
                    <a:lumMod val="85000"/>
                    <a:lumOff val="15000"/>
                  </a:schemeClr>
                </a:solidFill>
                <a:latin typeface="Source Han Sans"/>
                <a:ea typeface="Source Han Sans"/>
                <a:cs typeface="Source Han Sans"/>
              </a:rPr>
              <a:t>作业练习</a:t>
            </a:r>
            <a:endParaRPr kumimoji="1" lang="zh-CN" altLang="en-US"/>
          </a:p>
        </p:txBody>
      </p:sp>
      <p:sp>
        <p:nvSpPr>
          <p:cNvPr id="21" name="标题 1"/>
          <p:cNvSpPr txBox="1"/>
          <p:nvPr/>
        </p:nvSpPr>
        <p:spPr>
          <a:xfrm>
            <a:off x="2666065" y="5297881"/>
            <a:ext cx="393700" cy="330200"/>
          </a:xfrm>
          <a:prstGeom prst="rect">
            <a:avLst/>
          </a:prstGeom>
          <a:noFill/>
          <a:ln w="12700" cap="sq">
            <a:noFill/>
            <a:miter/>
          </a:ln>
        </p:spPr>
        <p:txBody>
          <a:bodyPr vert="horz" wrap="square" lIns="0" tIns="0" rIns="0" bIns="0" rtlCol="0" anchor="ctr">
            <a:spAutoFit/>
          </a:bodyPr>
          <a:lstStyle/>
          <a:p>
            <a:pPr algn="l"/>
            <a:r>
              <a:rPr kumimoji="1" lang="en-US" altLang="zh-CN" sz="2400">
                <a:ln w="12700">
                  <a:noFill/>
                </a:ln>
                <a:solidFill>
                  <a:schemeClr val="accent1"/>
                </a:solidFill>
                <a:latin typeface="Source Han Sans"/>
                <a:ea typeface="Source Han Sans"/>
                <a:cs typeface="Source Han Sans"/>
              </a:rPr>
              <a:t>7.</a:t>
            </a:r>
            <a:endParaRPr kumimoji="1"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418467" y="3527548"/>
            <a:ext cx="2121910" cy="2000424"/>
          </a:xfrm>
          <a:prstGeom prst="rect">
            <a:avLst/>
          </a:prstGeom>
          <a:solidFill>
            <a:schemeClr val="accent1">
              <a:lumMod val="75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405138" y="1685036"/>
            <a:ext cx="2000427" cy="2000424"/>
          </a:xfrm>
          <a:prstGeom prst="rect">
            <a:avLst/>
          </a:prstGeom>
          <a:solidFill>
            <a:schemeClr val="accent1">
              <a:lumMod val="60000"/>
              <a:lumOff val="40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2540376" y="3699340"/>
            <a:ext cx="634308" cy="634307"/>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2754790" y="3905198"/>
            <a:ext cx="205485" cy="222590"/>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rgbClr val="FFFFFF">
              <a:alpha val="100000"/>
            </a:srgbClr>
          </a:solidFill>
          <a:ln w="75554" cap="flat">
            <a:noFill/>
            <a:miter/>
          </a:ln>
        </p:spPr>
        <p:txBody>
          <a:bodyPr vert="horz" wrap="square" lIns="91440" tIns="45720" rIns="91440" bIns="45720" rtlCol="0" anchor="ctr"/>
          <a:lstStyle/>
          <a:p>
            <a:pPr algn="l"/>
            <a:endParaRPr kumimoji="1" lang="zh-CN" altLang="en-US"/>
          </a:p>
        </p:txBody>
      </p:sp>
      <p:sp>
        <p:nvSpPr>
          <p:cNvPr id="8" name="标题 1"/>
          <p:cNvSpPr txBox="1"/>
          <p:nvPr/>
        </p:nvSpPr>
        <p:spPr>
          <a:xfrm>
            <a:off x="2398676" y="1832288"/>
            <a:ext cx="634308" cy="634307"/>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2592887" y="2026497"/>
            <a:ext cx="245889" cy="245889"/>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FFFFF">
              <a:alpha val="100000"/>
            </a:srgbClr>
          </a:solidFill>
          <a:ln w="75554" cap="flat">
            <a:noFill/>
            <a:miter/>
          </a:ln>
        </p:spPr>
        <p:txBody>
          <a:bodyPr vert="horz" wrap="square" lIns="91440" tIns="45720" rIns="91440" bIns="45720" rtlCol="0" anchor="ctr"/>
          <a:lstStyle/>
          <a:p>
            <a:pPr algn="l"/>
            <a:endParaRPr kumimoji="1" lang="zh-CN" altLang="en-US"/>
          </a:p>
        </p:txBody>
      </p:sp>
      <p:sp>
        <p:nvSpPr>
          <p:cNvPr id="10" name="标题 1"/>
          <p:cNvSpPr txBox="1"/>
          <p:nvPr/>
        </p:nvSpPr>
        <p:spPr>
          <a:xfrm>
            <a:off x="2678743" y="2605571"/>
            <a:ext cx="3331645" cy="1067617"/>
          </a:xfrm>
          <a:prstGeom prst="rect">
            <a:avLst/>
          </a:prstGeom>
          <a:noFill/>
          <a:ln>
            <a:noFill/>
          </a:ln>
        </p:spPr>
        <p:txBody>
          <a:bodyPr vert="horz" wrap="square" lIns="0" tIns="0" rIns="0" bIns="0" rtlCol="0" anchor="t"/>
          <a:lstStyle/>
          <a:p>
            <a:r>
              <a:rPr kumimoji="1" lang="en-US" altLang="zh-CN" sz="1400">
                <a:ln w="12700">
                  <a:noFill/>
                </a:ln>
                <a:solidFill>
                  <a:schemeClr val="tx1"/>
                </a:solidFill>
                <a:latin typeface="Source Han Sans"/>
                <a:ea typeface="Source Han Sans"/>
                <a:cs typeface="Source Han Sans"/>
              </a:rPr>
              <a:t>要求将以上12张工作表的数据进行汇总，制作全年汇总表，如下图所示。</a:t>
            </a:r>
            <a:endParaRPr kumimoji="1" lang="zh-CN" altLang="en-US"/>
          </a:p>
        </p:txBody>
      </p:sp>
      <p:sp>
        <p:nvSpPr>
          <p:cNvPr id="11" name="标题 1"/>
          <p:cNvSpPr txBox="1"/>
          <p:nvPr/>
        </p:nvSpPr>
        <p:spPr>
          <a:xfrm>
            <a:off x="2843098" y="4506730"/>
            <a:ext cx="3472861" cy="1021241"/>
          </a:xfrm>
          <a:prstGeom prst="rect">
            <a:avLst/>
          </a:prstGeom>
          <a:noFill/>
          <a:ln>
            <a:noFill/>
          </a:ln>
        </p:spPr>
        <p:txBody>
          <a:bodyPr vert="horz" wrap="square" lIns="0" tIns="0" rIns="0" bIns="0" rtlCol="0" anchor="t"/>
          <a:lstStyle/>
          <a:p>
            <a:r>
              <a:rPr kumimoji="1" lang="en-US" altLang="zh-CN" sz="1400">
                <a:ln w="12700">
                  <a:noFill/>
                </a:ln>
                <a:solidFill>
                  <a:schemeClr val="tx1"/>
                </a:solidFill>
                <a:latin typeface="Source Han Sans"/>
                <a:ea typeface="Source Han Sans"/>
                <a:cs typeface="Source Han Sans"/>
              </a:rPr>
              <a:t>我们可以使用SUM函数汇总全年12张工作表的数据，操作步骤如下。在“全年汇总”工作表中选中B2:F8单元格区域，在编辑栏输入以下公式：=SUM( '*'! B2)</a:t>
            </a:r>
            <a:endParaRPr kumimoji="1" lang="zh-CN" altLang="en-US"/>
          </a:p>
        </p:txBody>
      </p:sp>
      <p:sp>
        <p:nvSpPr>
          <p:cNvPr id="12" name="标题 1"/>
          <p:cNvSpPr txBox="1"/>
          <p:nvPr/>
        </p:nvSpPr>
        <p:spPr>
          <a:xfrm>
            <a:off x="953667" y="2233563"/>
            <a:ext cx="903371" cy="903371"/>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3" name="标题 1"/>
          <p:cNvSpPr txBox="1"/>
          <p:nvPr/>
        </p:nvSpPr>
        <p:spPr>
          <a:xfrm>
            <a:off x="1062446" y="4076075"/>
            <a:ext cx="833952" cy="903371"/>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4"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2) SUM汇总函数</a:t>
            </a:r>
            <a:endParaRPr kumimoji="1" lang="zh-CN" altLang="en-US"/>
          </a:p>
        </p:txBody>
      </p:sp>
      <p:sp>
        <p:nvSpPr>
          <p:cNvPr id="15"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7" name="图片 16">
            <a:extLst>
              <a:ext uri="{FF2B5EF4-FFF2-40B4-BE49-F238E27FC236}">
                <a16:creationId xmlns:a16="http://schemas.microsoft.com/office/drawing/2014/main" id="{363FA32C-3514-7789-9EBC-8C673B3E87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0545" y="1786512"/>
            <a:ext cx="5400714" cy="3571901"/>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6556587" y="1722120"/>
            <a:ext cx="4962313" cy="4091940"/>
          </a:xfrm>
          <a:prstGeom prst="rect">
            <a:avLst/>
          </a:prstGeom>
        </p:spPr>
      </p:pic>
      <p:sp>
        <p:nvSpPr>
          <p:cNvPr id="5" name="标题 1"/>
          <p:cNvSpPr txBox="1"/>
          <p:nvPr/>
        </p:nvSpPr>
        <p:spPr>
          <a:xfrm>
            <a:off x="660400" y="1762811"/>
            <a:ext cx="5626100" cy="913344"/>
          </a:xfrm>
          <a:prstGeom prst="rect">
            <a:avLst/>
          </a:prstGeom>
          <a:noFill/>
          <a:ln>
            <a:noFill/>
          </a:ln>
        </p:spPr>
        <p:txBody>
          <a:bodyPr vert="horz" wrap="square" lIns="0" tIns="0" rIns="0" bIns="0" rtlCol="0" anchor="ctr"/>
          <a:lstStyle/>
          <a:p>
            <a:pPr algn="l"/>
            <a:r>
              <a:rPr kumimoji="1" lang="en-US" altLang="zh-CN" sz="1400" dirty="0" err="1">
                <a:ln w="12700">
                  <a:noFill/>
                </a:ln>
                <a:solidFill>
                  <a:schemeClr val="tx1"/>
                </a:solidFill>
                <a:latin typeface="Source Han Sans"/>
                <a:ea typeface="Source Han Sans"/>
                <a:cs typeface="Source Han Sans"/>
              </a:rPr>
              <a:t>注意公式中的符号都要求在英文半角状态下输入，编辑栏中的公式如下图所示</a:t>
            </a:r>
            <a:r>
              <a:rPr kumimoji="1" lang="en-US" altLang="zh-CN" sz="1400" dirty="0">
                <a:ln w="12700">
                  <a:noFill/>
                </a:ln>
                <a:solidFill>
                  <a:schemeClr val="tx1"/>
                </a:solidFill>
                <a:latin typeface="Source Han Sans"/>
                <a:ea typeface="Source Han Sans"/>
                <a:cs typeface="Source Han Sans"/>
              </a:rPr>
              <a:t>。</a:t>
            </a:r>
            <a:endParaRPr kumimoji="1" lang="zh-CN" altLang="en-US" dirty="0"/>
          </a:p>
        </p:txBody>
      </p:sp>
      <p:sp>
        <p:nvSpPr>
          <p:cNvPr id="6"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2) SUM汇总函数</a:t>
            </a:r>
            <a:endParaRPr kumimoji="1" lang="zh-CN" altLang="en-US"/>
          </a:p>
        </p:txBody>
      </p:sp>
      <p:sp>
        <p:nvSpPr>
          <p:cNvPr id="7"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9" name="图片 8">
            <a:extLst>
              <a:ext uri="{FF2B5EF4-FFF2-40B4-BE49-F238E27FC236}">
                <a16:creationId xmlns:a16="http://schemas.microsoft.com/office/drawing/2014/main" id="{C22384A6-A3C6-9B8F-C0A3-7B2478EE62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0400" y="2691617"/>
            <a:ext cx="5400675" cy="3681413"/>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660400" y="1373717"/>
            <a:ext cx="5873750" cy="4405313"/>
          </a:xfrm>
          <a:prstGeom prst="rect">
            <a:avLst/>
          </a:prstGeom>
        </p:spPr>
      </p:pic>
      <p:sp>
        <p:nvSpPr>
          <p:cNvPr id="5" name="标题 1"/>
          <p:cNvSpPr txBox="1"/>
          <p:nvPr/>
        </p:nvSpPr>
        <p:spPr>
          <a:xfrm>
            <a:off x="5181600" y="2124076"/>
            <a:ext cx="6329561" cy="4010024"/>
          </a:xfrm>
          <a:prstGeom prst="round2SameRect">
            <a:avLst/>
          </a:prstGeom>
          <a:gradFill>
            <a:gsLst>
              <a:gs pos="0">
                <a:schemeClr val="accent1"/>
              </a:gs>
              <a:gs pos="100000">
                <a:schemeClr val="accent2"/>
              </a:gs>
            </a:gsLst>
            <a:lin ang="13500000" scaled="0"/>
          </a:gra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5505449" y="2514811"/>
            <a:ext cx="5705475" cy="397713"/>
          </a:xfrm>
          <a:prstGeom prst="rect">
            <a:avLst/>
          </a:prstGeom>
          <a:noFill/>
          <a:ln>
            <a:noFill/>
          </a:ln>
        </p:spPr>
        <p:txBody>
          <a:bodyPr vert="horz" wrap="square" lIns="91440" tIns="45720" rIns="91440" bIns="45720" rtlCol="0" anchor="t"/>
          <a:lstStyle/>
          <a:p>
            <a:pPr algn="l"/>
            <a:r>
              <a:rPr kumimoji="1" lang="en-US" altLang="zh-CN" sz="2000">
                <a:ln w="12700">
                  <a:noFill/>
                </a:ln>
                <a:solidFill>
                  <a:schemeClr val="bg1"/>
                </a:solidFill>
                <a:latin typeface="OPPOSans H"/>
                <a:ea typeface="OPPOSans H"/>
                <a:cs typeface="OPPOSans H"/>
              </a:rPr>
              <a:t>01</a:t>
            </a:r>
            <a:endParaRPr kumimoji="1" lang="zh-CN" altLang="en-US"/>
          </a:p>
        </p:txBody>
      </p:sp>
      <p:sp>
        <p:nvSpPr>
          <p:cNvPr id="7" name="标题 1"/>
          <p:cNvSpPr txBox="1"/>
          <p:nvPr/>
        </p:nvSpPr>
        <p:spPr>
          <a:xfrm>
            <a:off x="5505449" y="3083634"/>
            <a:ext cx="5705475" cy="2789393"/>
          </a:xfrm>
          <a:prstGeom prst="rect">
            <a:avLst/>
          </a:prstGeom>
          <a:noFill/>
          <a:ln>
            <a:noFill/>
          </a:ln>
        </p:spPr>
        <p:txBody>
          <a:bodyPr vert="horz" wrap="square" lIns="91440" tIns="45720" rIns="91440" bIns="45720" rtlCol="0" anchor="t"/>
          <a:lstStyle/>
          <a:p>
            <a:pPr algn="l"/>
            <a:r>
              <a:rPr kumimoji="1" lang="en-US" altLang="zh-CN" sz="1400">
                <a:ln w="12700">
                  <a:noFill/>
                </a:ln>
                <a:solidFill>
                  <a:schemeClr val="bg1"/>
                </a:solidFill>
                <a:latin typeface="Source Han Sans"/>
                <a:ea typeface="Source Han Sans"/>
                <a:cs typeface="Source Han Sans"/>
              </a:rPr>
              <a:t>同时按＜Ctrl+Enter＞组合键，将公式批量填充到选中的区域中，公式会自动转换为以下形式：=SUM( '1:12' !B2 )，公式中“'1:12'”的作用是引用1月至12月的连续多张工作表，填充公式后的效果如下图所示。</a:t>
            </a:r>
            <a:endParaRPr kumimoji="1" lang="zh-CN" altLang="en-US"/>
          </a:p>
        </p:txBody>
      </p:sp>
      <p:sp>
        <p:nvSpPr>
          <p:cNvPr id="8" name="标题 1"/>
          <p:cNvSpPr txBox="1"/>
          <p:nvPr/>
        </p:nvSpPr>
        <p:spPr>
          <a:xfrm>
            <a:off x="5610223" y="3006521"/>
            <a:ext cx="1018835" cy="46800"/>
          </a:xfrm>
          <a:custGeom>
            <a:avLst/>
            <a:gdLst>
              <a:gd name="connsiteX0" fmla="*/ 442909 w 900000"/>
              <a:gd name="connsiteY0" fmla="*/ 0 h 46800"/>
              <a:gd name="connsiteX1" fmla="*/ 900000 w 900000"/>
              <a:gd name="connsiteY1" fmla="*/ 0 h 46800"/>
              <a:gd name="connsiteX2" fmla="*/ 900000 w 900000"/>
              <a:gd name="connsiteY2" fmla="*/ 46800 h 46800"/>
              <a:gd name="connsiteX3" fmla="*/ 442909 w 900000"/>
              <a:gd name="connsiteY3" fmla="*/ 46800 h 46800"/>
              <a:gd name="connsiteX4" fmla="*/ 442909 w 900000"/>
              <a:gd name="connsiteY4" fmla="*/ 46260 h 46800"/>
              <a:gd name="connsiteX5" fmla="*/ 0 w 900000"/>
              <a:gd name="connsiteY5" fmla="*/ 46260 h 46800"/>
              <a:gd name="connsiteX6" fmla="*/ 0 w 900000"/>
              <a:gd name="connsiteY6" fmla="*/ 541 h 46800"/>
              <a:gd name="connsiteX7" fmla="*/ 442909 w 900000"/>
              <a:gd name="connsiteY7" fmla="*/ 541 h 46800"/>
            </a:gdLst>
            <a:ahLst/>
            <a:cxnLst/>
            <a:rect l="l" t="t" r="r" b="b"/>
            <a:pathLst>
              <a:path w="900000" h="46800">
                <a:moveTo>
                  <a:pt x="442909" y="0"/>
                </a:moveTo>
                <a:lnTo>
                  <a:pt x="900000" y="0"/>
                </a:lnTo>
                <a:lnTo>
                  <a:pt x="900000" y="46800"/>
                </a:lnTo>
                <a:lnTo>
                  <a:pt x="442909" y="46800"/>
                </a:lnTo>
                <a:lnTo>
                  <a:pt x="442909" y="46260"/>
                </a:lnTo>
                <a:lnTo>
                  <a:pt x="0" y="46260"/>
                </a:lnTo>
                <a:lnTo>
                  <a:pt x="0" y="541"/>
                </a:lnTo>
                <a:lnTo>
                  <a:pt x="442909" y="541"/>
                </a:ln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2) SUM汇总函数</a:t>
            </a:r>
            <a:endParaRPr kumimoji="1" lang="zh-CN" altLang="en-US"/>
          </a:p>
        </p:txBody>
      </p:sp>
      <p:sp>
        <p:nvSpPr>
          <p:cNvPr id="10"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2" name="图片 11">
            <a:extLst>
              <a:ext uri="{FF2B5EF4-FFF2-40B4-BE49-F238E27FC236}">
                <a16:creationId xmlns:a16="http://schemas.microsoft.com/office/drawing/2014/main" id="{C088E405-40F5-10DB-4BAE-3B05634085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960" y="2898953"/>
            <a:ext cx="4624252" cy="3135847"/>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10800000">
            <a:off x="1352112" y="1771796"/>
            <a:ext cx="1956947" cy="1956947"/>
          </a:xfrm>
          <a:prstGeom prst="teardrop">
            <a:avLst/>
          </a:prstGeom>
          <a:solidFill>
            <a:schemeClr val="accent2">
              <a:lumMod val="20000"/>
              <a:lumOff val="80000"/>
            </a:schemeClr>
          </a:solidFill>
          <a:ln w="12700" cap="sq">
            <a:noFill/>
            <a:miter/>
          </a:ln>
          <a:effectLst/>
        </p:spPr>
        <p:txBody>
          <a:bodyPr vert="horz" wrap="square" lIns="91440" tIns="45720" rIns="91440" bIns="45720" rtlCol="0" anchor="ctr"/>
          <a:lstStyle/>
          <a:p>
            <a:pPr algn="ctr"/>
            <a:endParaRPr kumimoji="1" lang="zh-CN" altLang="en-US"/>
          </a:p>
        </p:txBody>
      </p:sp>
      <p:sp>
        <p:nvSpPr>
          <p:cNvPr id="5" name="标题 1"/>
          <p:cNvSpPr txBox="1"/>
          <p:nvPr/>
        </p:nvSpPr>
        <p:spPr>
          <a:xfrm rot="10800000">
            <a:off x="1595706" y="2015389"/>
            <a:ext cx="1469760" cy="1469760"/>
          </a:xfrm>
          <a:prstGeom prst="teardrop">
            <a:avLst/>
          </a:prstGeom>
          <a:solidFill>
            <a:schemeClr val="accent2">
              <a:lumMod val="20000"/>
              <a:lumOff val="80000"/>
            </a:schemeClr>
          </a:solidFill>
          <a:ln w="12700" cap="sq">
            <a:noFill/>
            <a:miter/>
          </a:ln>
          <a:effectLst>
            <a:outerShdw blurRad="406400" dist="38100" dir="10800000" sx="106000" sy="106000" algn="r" rotWithShape="0">
              <a:schemeClr val="bg1"/>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rot="10800000">
            <a:off x="1595706" y="2015389"/>
            <a:ext cx="1469760" cy="1469760"/>
          </a:xfrm>
          <a:prstGeom prst="teardrop">
            <a:avLst/>
          </a:prstGeom>
          <a:solidFill>
            <a:schemeClr val="accent2">
              <a:lumMod val="20000"/>
              <a:lumOff val="80000"/>
            </a:schemeClr>
          </a:solidFill>
          <a:ln w="12700" cap="sq">
            <a:noFill/>
            <a:miter/>
          </a:ln>
          <a:effectLst>
            <a:outerShdw blurRad="228600" dist="304800" dir="2700000" sx="88000" sy="88000" algn="tl" rotWithShape="0">
              <a:schemeClr val="accent2">
                <a:lumMod val="60000"/>
                <a:lumOff val="40000"/>
              </a:scheme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rot="10800000">
            <a:off x="1731352" y="2151035"/>
            <a:ext cx="1198468" cy="1198468"/>
          </a:xfrm>
          <a:prstGeom prst="teardrop">
            <a:avLst/>
          </a:prstGeom>
          <a:noFill/>
          <a:ln w="12700" cap="sq">
            <a:solidFill>
              <a:schemeClr val="accent2"/>
            </a:solidFill>
            <a:miter/>
          </a:ln>
          <a:effectLst>
            <a:outerShdw blurRad="431800" dist="304800" dir="2700000" sx="97000" sy="97000" algn="tl" rotWithShape="0">
              <a:schemeClr val="accent3">
                <a:lumMod val="60000"/>
                <a:lumOff val="40000"/>
              </a:schemeClr>
            </a:outerShdw>
          </a:effectLst>
        </p:spPr>
        <p:txBody>
          <a:bodyPr vert="horz" wrap="square" lIns="91440" tIns="45720" rIns="91440" bIns="45720" rtlCol="0" anchor="ctr"/>
          <a:lstStyle/>
          <a:p>
            <a:pPr algn="ctr"/>
            <a:endParaRPr kumimoji="1" lang="zh-CN" altLang="en-US"/>
          </a:p>
        </p:txBody>
      </p:sp>
      <p:sp>
        <p:nvSpPr>
          <p:cNvPr id="8" name="标题 1"/>
          <p:cNvSpPr txBox="1"/>
          <p:nvPr/>
        </p:nvSpPr>
        <p:spPr>
          <a:xfrm flipH="1" flipV="1">
            <a:off x="2051210" y="2479908"/>
            <a:ext cx="558749" cy="540723"/>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chemeClr val="accent1"/>
          </a:solidFill>
          <a:ln w="1860" cap="flat">
            <a:noFill/>
            <a:miter/>
          </a:ln>
        </p:spPr>
        <p:txBody>
          <a:bodyPr vert="horz" wrap="square" lIns="91440" tIns="45720" rIns="91440" bIns="45720" rtlCol="0" anchor="ctr"/>
          <a:lstStyle/>
          <a:p>
            <a:pPr algn="l"/>
            <a:endParaRPr kumimoji="1" lang="zh-CN" altLang="en-US"/>
          </a:p>
        </p:txBody>
      </p:sp>
      <p:sp>
        <p:nvSpPr>
          <p:cNvPr id="9" name="标题 1"/>
          <p:cNvSpPr txBox="1"/>
          <p:nvPr/>
        </p:nvSpPr>
        <p:spPr>
          <a:xfrm>
            <a:off x="3552652" y="2120208"/>
            <a:ext cx="778966" cy="389725"/>
          </a:xfrm>
          <a:prstGeom prst="roundRect">
            <a:avLst>
              <a:gd name="adj" fmla="val 50000"/>
            </a:avLst>
          </a:prstGeom>
          <a:solidFill>
            <a:schemeClr val="accent2"/>
          </a:solidFill>
          <a:ln w="1905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3552652" y="2564530"/>
            <a:ext cx="7274536" cy="1411172"/>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由于公式中的“B2”使用的是相对引用形式，所以随着公式向下、向右填充会自动引用对应位置的单元格，见下图，如F8单元格的公式如下：=SUM('1:12' !F8)</a:t>
            </a:r>
            <a:endParaRPr kumimoji="1" lang="zh-CN" altLang="en-US"/>
          </a:p>
        </p:txBody>
      </p:sp>
      <p:sp>
        <p:nvSpPr>
          <p:cNvPr id="11" name="标题 1"/>
          <p:cNvSpPr txBox="1"/>
          <p:nvPr/>
        </p:nvSpPr>
        <p:spPr>
          <a:xfrm>
            <a:off x="3559800" y="2174805"/>
            <a:ext cx="762000" cy="228600"/>
          </a:xfrm>
          <a:prstGeom prst="rect">
            <a:avLst/>
          </a:prstGeom>
          <a:noFill/>
          <a:ln>
            <a:noFill/>
          </a:ln>
        </p:spPr>
        <p:txBody>
          <a:bodyPr vert="horz" wrap="square" lIns="0" tIns="0" rIns="0" bIns="0" rtlCol="0" anchor="t">
            <a:spAutoFit/>
          </a:bodyPr>
          <a:lstStyle/>
          <a:p>
            <a:pPr algn="ctr"/>
            <a:r>
              <a:rPr kumimoji="1" lang="en-US" altLang="zh-CN" sz="1800">
                <a:ln w="12700">
                  <a:noFill/>
                </a:ln>
                <a:solidFill>
                  <a:schemeClr val="bg1"/>
                </a:solidFill>
                <a:latin typeface="Source Han Sans"/>
                <a:ea typeface="Source Han Sans"/>
                <a:cs typeface="Source Han Sans"/>
              </a:rPr>
              <a:t>01</a:t>
            </a:r>
            <a:endParaRPr kumimoji="1" lang="zh-CN" altLang="en-US"/>
          </a:p>
        </p:txBody>
      </p:sp>
      <p:sp>
        <p:nvSpPr>
          <p:cNvPr id="12"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2) SUM汇总函数</a:t>
            </a:r>
            <a:endParaRPr kumimoji="1" lang="zh-CN" altLang="en-US"/>
          </a:p>
        </p:txBody>
      </p:sp>
      <p:sp>
        <p:nvSpPr>
          <p:cNvPr id="13"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5" name="图片 14">
            <a:extLst>
              <a:ext uri="{FF2B5EF4-FFF2-40B4-BE49-F238E27FC236}">
                <a16:creationId xmlns:a16="http://schemas.microsoft.com/office/drawing/2014/main" id="{833A0E03-BE94-9D0D-9204-EE637126C8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77613" y="3259117"/>
            <a:ext cx="4968189" cy="3377843"/>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2711116" y="1880016"/>
            <a:ext cx="14757785" cy="4355684"/>
          </a:xfrm>
          <a:prstGeom prst="roundRect">
            <a:avLst>
              <a:gd name="adj" fmla="val 50000"/>
            </a:avLst>
          </a:prstGeom>
          <a:solidFill>
            <a:schemeClr val="accent1">
              <a:alpha val="20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2863516" y="1130300"/>
            <a:ext cx="14757785" cy="4981781"/>
          </a:xfrm>
          <a:prstGeom prst="roundRect">
            <a:avLst>
              <a:gd name="adj" fmla="val 50000"/>
            </a:avLst>
          </a:prstGeom>
          <a:solidFill>
            <a:schemeClr val="accent1">
              <a:lumMod val="7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687865" y="1271911"/>
            <a:ext cx="5171514" cy="513026"/>
          </a:xfrm>
          <a:prstGeom prst="rect">
            <a:avLst/>
          </a:prstGeom>
          <a:noFill/>
          <a:ln>
            <a:noFill/>
          </a:ln>
        </p:spPr>
        <p:txBody>
          <a:bodyPr vert="horz" wrap="square" lIns="91440" tIns="45720" rIns="91440" bIns="45720" rtlCol="0" anchor="t"/>
          <a:lstStyle/>
          <a:p>
            <a:pPr algn="l"/>
            <a:r>
              <a:rPr kumimoji="1" lang="zh-CN" altLang="en-US" sz="2000" dirty="0">
                <a:ln w="12700">
                  <a:noFill/>
                </a:ln>
                <a:solidFill>
                  <a:schemeClr val="bg1"/>
                </a:solidFill>
                <a:latin typeface="OPPOSans H"/>
                <a:ea typeface="OPPOSans H"/>
                <a:cs typeface="OPPOSans H"/>
              </a:rPr>
              <a:t>下面对公式“</a:t>
            </a:r>
            <a:r>
              <a:rPr kumimoji="1" lang="en-US" altLang="zh-CN" sz="2000" dirty="0">
                <a:ln w="12700">
                  <a:noFill/>
                </a:ln>
                <a:solidFill>
                  <a:schemeClr val="bg1"/>
                </a:solidFill>
                <a:latin typeface="OPPOSans H"/>
                <a:ea typeface="OPPOSans H"/>
                <a:cs typeface="OPPOSans H"/>
              </a:rPr>
              <a:t>=SUM('*' !B2)”</a:t>
            </a:r>
            <a:r>
              <a:rPr kumimoji="1" lang="zh-CN" altLang="en-US" sz="2000" dirty="0">
                <a:ln w="12700">
                  <a:noFill/>
                </a:ln>
                <a:solidFill>
                  <a:schemeClr val="bg1"/>
                </a:solidFill>
                <a:latin typeface="OPPOSans H"/>
                <a:ea typeface="OPPOSans H"/>
                <a:cs typeface="OPPOSans H"/>
              </a:rPr>
              <a:t>进行解析</a:t>
            </a:r>
            <a:endParaRPr kumimoji="1" lang="zh-CN" altLang="en-US" dirty="0"/>
          </a:p>
        </p:txBody>
      </p:sp>
      <p:sp>
        <p:nvSpPr>
          <p:cNvPr id="7" name="标题 1"/>
          <p:cNvSpPr txBox="1"/>
          <p:nvPr/>
        </p:nvSpPr>
        <p:spPr>
          <a:xfrm>
            <a:off x="687865" y="1784936"/>
            <a:ext cx="5171514" cy="1638853"/>
          </a:xfrm>
          <a:prstGeom prst="rect">
            <a:avLst/>
          </a:prstGeom>
          <a:noFill/>
          <a:ln>
            <a:noFill/>
          </a:ln>
        </p:spPr>
        <p:txBody>
          <a:bodyPr vert="horz" wrap="square" lIns="91440" tIns="45720" rIns="91440" bIns="45720" rtlCol="0" anchor="t"/>
          <a:lstStyle/>
          <a:p>
            <a:pPr algn="l"/>
            <a:r>
              <a:rPr kumimoji="1" lang="en-US" altLang="zh-CN" sz="1400">
                <a:ln w="12700">
                  <a:noFill/>
                </a:ln>
                <a:solidFill>
                  <a:srgbClr val="FFFFFF">
                    <a:alpha val="100000"/>
                  </a:srgbClr>
                </a:solidFill>
                <a:latin typeface="Source Han Sans"/>
                <a:ea typeface="Source Han Sans"/>
                <a:cs typeface="Source Han Sans"/>
              </a:rPr>
              <a:t>①SUM函数支持跨工作表进行多表汇总；
②SUM函数支持使用通配符，如公式中的“*”代表任意字符长度 的工作表名称；
③公式中的“'*'”代表除当前工作表以外的所有其他工作表，两边的单引号“'”的作用是引用工作表名称；
④公式中的“！”是连接符，用于连接工作表名称和单元格引用；
⑤按＜Ctrl+Enter＞组合键输入，作用是将公式批量填充到选中 区域的每一个单元格。</a:t>
            </a:r>
            <a:endParaRPr kumimoji="1" lang="zh-CN" altLang="en-US"/>
          </a:p>
        </p:txBody>
      </p:sp>
      <p:sp>
        <p:nvSpPr>
          <p:cNvPr id="8" name="标题 1"/>
          <p:cNvSpPr txBox="1"/>
          <p:nvPr/>
        </p:nvSpPr>
        <p:spPr>
          <a:xfrm>
            <a:off x="687865" y="4210319"/>
            <a:ext cx="5171514" cy="513026"/>
          </a:xfrm>
          <a:prstGeom prst="rect">
            <a:avLst/>
          </a:prstGeom>
          <a:noFill/>
          <a:ln>
            <a:noFill/>
          </a:ln>
        </p:spPr>
        <p:txBody>
          <a:bodyPr vert="horz" wrap="square" lIns="91440" tIns="45720" rIns="91440" bIns="45720" rtlCol="0" anchor="t"/>
          <a:lstStyle/>
          <a:p>
            <a:pPr algn="l"/>
            <a:r>
              <a:rPr kumimoji="1" lang="zh-CN" altLang="en-US" sz="1600" dirty="0">
                <a:ln w="12700">
                  <a:noFill/>
                </a:ln>
                <a:solidFill>
                  <a:schemeClr val="bg1"/>
                </a:solidFill>
                <a:latin typeface="OPPOSans H"/>
                <a:ea typeface="OPPOSans H"/>
                <a:cs typeface="OPPOSans H"/>
              </a:rPr>
              <a:t>综上，该公式对除了当前工作表以外的其他所有工作表的引用位置的数据进行汇总，由于当前工作表是“全年汇总”，所以公式对另外</a:t>
            </a:r>
            <a:r>
              <a:rPr kumimoji="1" lang="en-US" altLang="zh-CN" sz="1600" dirty="0">
                <a:ln w="12700">
                  <a:noFill/>
                </a:ln>
                <a:solidFill>
                  <a:schemeClr val="bg1"/>
                </a:solidFill>
                <a:latin typeface="OPPOSans H"/>
                <a:ea typeface="OPPOSans H"/>
                <a:cs typeface="OPPOSans H"/>
              </a:rPr>
              <a:t>12</a:t>
            </a:r>
            <a:r>
              <a:rPr kumimoji="1" lang="zh-CN" altLang="en-US" sz="1600" dirty="0">
                <a:ln w="12700">
                  <a:noFill/>
                </a:ln>
                <a:solidFill>
                  <a:schemeClr val="bg1"/>
                </a:solidFill>
                <a:latin typeface="OPPOSans H"/>
                <a:ea typeface="OPPOSans H"/>
                <a:cs typeface="OPPOSans H"/>
              </a:rPr>
              <a:t>张工作表数据进行</a:t>
            </a:r>
            <a:r>
              <a:rPr kumimoji="1" lang="en-US" altLang="zh-CN" sz="1600" dirty="0">
                <a:ln w="12700">
                  <a:noFill/>
                </a:ln>
                <a:solidFill>
                  <a:schemeClr val="bg1"/>
                </a:solidFill>
                <a:latin typeface="OPPOSans H"/>
                <a:ea typeface="OPPOSans H"/>
                <a:cs typeface="OPPOSans H"/>
              </a:rPr>
              <a:t>SUM</a:t>
            </a:r>
            <a:r>
              <a:rPr kumimoji="1" lang="zh-CN" altLang="en-US" sz="1600" dirty="0">
                <a:ln w="12700">
                  <a:noFill/>
                </a:ln>
                <a:solidFill>
                  <a:schemeClr val="bg1"/>
                </a:solidFill>
                <a:latin typeface="OPPOSans H"/>
                <a:ea typeface="OPPOSans H"/>
                <a:cs typeface="OPPOSans H"/>
              </a:rPr>
              <a:t>汇总，一次性批量得到了多表汇总结果。</a:t>
            </a:r>
            <a:endParaRPr kumimoji="1" lang="zh-CN" altLang="en-US" sz="1400" dirty="0"/>
          </a:p>
        </p:txBody>
      </p:sp>
      <p:sp>
        <p:nvSpPr>
          <p:cNvPr id="9" name="标题 1"/>
          <p:cNvSpPr txBox="1"/>
          <p:nvPr/>
        </p:nvSpPr>
        <p:spPr>
          <a:xfrm>
            <a:off x="687865" y="4333938"/>
            <a:ext cx="5171514" cy="1638853"/>
          </a:xfrm>
          <a:prstGeom prst="rect">
            <a:avLst/>
          </a:prstGeom>
          <a:noFill/>
          <a:ln>
            <a:noFill/>
          </a:ln>
        </p:spPr>
        <p:txBody>
          <a:bodyPr vert="horz" wrap="square" lIns="91440" tIns="45720" rIns="91440" bIns="45720" rtlCol="0" anchor="t"/>
          <a:lstStyle/>
          <a:p>
            <a:pPr algn="l"/>
            <a:endParaRPr kumimoji="1" lang="zh-CN" altLang="en-US"/>
          </a:p>
        </p:txBody>
      </p:sp>
      <p:pic>
        <p:nvPicPr>
          <p:cNvPr id="10" name="图片 9"/>
          <p:cNvPicPr>
            <a:picLocks noChangeAspect="1"/>
          </p:cNvPicPr>
          <p:nvPr/>
        </p:nvPicPr>
        <p:blipFill>
          <a:blip r:embed="rId3">
            <a:alphaModFix/>
          </a:blip>
          <a:srcRect/>
          <a:stretch>
            <a:fillRect/>
          </a:stretch>
        </p:blipFill>
        <p:spPr>
          <a:xfrm>
            <a:off x="6126139" y="1803137"/>
            <a:ext cx="4594551" cy="3691890"/>
          </a:xfrm>
          <a:prstGeom prst="rect">
            <a:avLst/>
          </a:prstGeom>
        </p:spPr>
      </p:pic>
      <p:sp>
        <p:nvSpPr>
          <p:cNvPr id="11"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2) SUM汇总函数</a:t>
            </a:r>
            <a:endParaRPr kumimoji="1" lang="zh-CN" altLang="en-US"/>
          </a:p>
        </p:txBody>
      </p:sp>
      <p:sp>
        <p:nvSpPr>
          <p:cNvPr id="12"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1800000">
            <a:off x="1012079" y="2240836"/>
            <a:ext cx="597764" cy="434858"/>
          </a:xfrm>
          <a:prstGeom prst="rect">
            <a:avLst/>
          </a:prstGeom>
          <a:gradFill>
            <a:gsLst>
              <a:gs pos="6000">
                <a:schemeClr val="accent1">
                  <a:lumMod val="20000"/>
                  <a:lumOff val="80000"/>
                </a:schemeClr>
              </a:gs>
              <a:gs pos="7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765964" y="2063254"/>
            <a:ext cx="484853" cy="434858"/>
          </a:xfrm>
          <a:prstGeom prst="ellipse">
            <a:avLst/>
          </a:prstGeom>
          <a:gradFill>
            <a:gsLst>
              <a:gs pos="6000">
                <a:schemeClr val="accent1">
                  <a:lumMod val="60000"/>
                  <a:lumOff val="40000"/>
                  <a:alpha val="100000"/>
                </a:schemeClr>
              </a:gs>
              <a:gs pos="100000">
                <a:schemeClr val="accent1">
                  <a:alpha val="100000"/>
                </a:schemeClr>
              </a:gs>
            </a:gsLst>
            <a:lin ang="2700000" scaled="0"/>
          </a:gra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1741114" y="2227406"/>
            <a:ext cx="5760000" cy="1533000"/>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查看数据趋势—折线图</a:t>
            </a:r>
            <a:endParaRPr kumimoji="1" lang="zh-CN" altLang="en-US"/>
          </a:p>
        </p:txBody>
      </p:sp>
      <p:sp>
        <p:nvSpPr>
          <p:cNvPr id="11" name="标题 1"/>
          <p:cNvSpPr txBox="1"/>
          <p:nvPr/>
        </p:nvSpPr>
        <p:spPr>
          <a:xfrm>
            <a:off x="1741114" y="2682679"/>
            <a:ext cx="4844512" cy="1538855"/>
          </a:xfrm>
          <a:prstGeom prst="rect">
            <a:avLst/>
          </a:prstGeom>
          <a:noFill/>
          <a:ln>
            <a:noFill/>
          </a:ln>
        </p:spPr>
        <p:txBody>
          <a:bodyPr vert="horz" wrap="square" lIns="0" tIns="0" rIns="0" bIns="0" rtlCol="0" anchor="t"/>
          <a:lstStyle/>
          <a:p>
            <a:pPr algn="l">
              <a:lnSpc>
                <a:spcPct val="150000"/>
              </a:lnSpc>
            </a:pPr>
            <a:r>
              <a:rPr kumimoji="1" lang="en-US" altLang="zh-CN" sz="1400" dirty="0">
                <a:ln w="12700">
                  <a:noFill/>
                </a:ln>
                <a:solidFill>
                  <a:schemeClr val="tx1">
                    <a:lumMod val="85000"/>
                    <a:lumOff val="15000"/>
                  </a:schemeClr>
                </a:solidFill>
                <a:latin typeface="Source Han Sans"/>
                <a:ea typeface="Source Han Sans"/>
                <a:cs typeface="Source Han Sans"/>
              </a:rPr>
              <a:t>折线图是用直线段将各数据点连接起来而组成的图形，以折线方式显示数据随时间变化的趋势。在时序数据可视化中，折线图沿水平轴（X轴）均匀分布的是时间，沿垂直轴（Y轴）均匀分布的是该时刻对应的数据值。当需要展示数据随时间变化趋势时可以采用折线图进行表达。例如：人口增长趋势，书籍销售量变化，粉丝增长进度等等。这种图表类型的基本框架如下图中显示。</a:t>
            </a:r>
            <a:endParaRPr kumimoji="1" lang="zh-CN" altLang="en-US" dirty="0"/>
          </a:p>
        </p:txBody>
      </p:sp>
      <p:sp>
        <p:nvSpPr>
          <p:cNvPr id="14"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常见的Excel图表</a:t>
            </a:r>
            <a:endParaRPr kumimoji="1" lang="zh-CN" altLang="en-US"/>
          </a:p>
        </p:txBody>
      </p:sp>
      <p:sp>
        <p:nvSpPr>
          <p:cNvPr id="15"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9" name="图片 18">
            <a:extLst>
              <a:ext uri="{FF2B5EF4-FFF2-40B4-BE49-F238E27FC236}">
                <a16:creationId xmlns:a16="http://schemas.microsoft.com/office/drawing/2014/main" id="{0AFE9F01-FCB3-F1E7-5C10-65182B0E46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9905" y="2477265"/>
            <a:ext cx="5223719" cy="317450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15893899">
            <a:off x="6585846" y="1211350"/>
            <a:ext cx="4299580" cy="4299582"/>
          </a:xfrm>
          <a:prstGeom prst="ellipse">
            <a:avLst/>
          </a:prstGeom>
          <a:noFill/>
          <a:ln w="82550" cap="sq">
            <a:gradFill>
              <a:gsLst>
                <a:gs pos="7000">
                  <a:schemeClr val="accent1">
                    <a:alpha val="0"/>
                  </a:schemeClr>
                </a:gs>
                <a:gs pos="100000">
                  <a:schemeClr val="accent1">
                    <a:alpha val="34000"/>
                  </a:schemeClr>
                </a:gs>
              </a:gsLst>
              <a:lin ang="0" scaled="0"/>
            </a:gradFill>
            <a:miter/>
          </a:ln>
          <a:effectLst>
            <a:outerShdw blurRad="127000" dist="38100" dir="5400000" algn="t" rotWithShape="0">
              <a:schemeClr val="accent1">
                <a:lumMod val="50000"/>
                <a:alpha val="40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7219997" y="1839762"/>
            <a:ext cx="3031279" cy="3031277"/>
          </a:xfrm>
          <a:prstGeom prst="ellipse">
            <a:avLst/>
          </a:prstGeom>
          <a:solidFill>
            <a:schemeClr val="accent1"/>
          </a:solidFill>
          <a:ln w="12700" cap="sq">
            <a:noFill/>
            <a:miter/>
          </a:ln>
          <a:effectLst>
            <a:outerShdw blurRad="139700" dist="38100" dir="5400000" algn="t" rotWithShape="0">
              <a:schemeClr val="accent1">
                <a:lumMod val="50000"/>
                <a:alpha val="40000"/>
              </a:scheme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6934261" y="1559767"/>
            <a:ext cx="3602750" cy="3602748"/>
          </a:xfrm>
          <a:prstGeom prst="arc">
            <a:avLst>
              <a:gd name="adj1" fmla="val 11240079"/>
              <a:gd name="adj2" fmla="val 0"/>
            </a:avLst>
          </a:prstGeom>
          <a:noFill/>
          <a:ln w="16510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sp>
        <p:nvSpPr>
          <p:cNvPr id="7" name="标题 1"/>
          <p:cNvSpPr txBox="1"/>
          <p:nvPr/>
        </p:nvSpPr>
        <p:spPr>
          <a:xfrm rot="9706595">
            <a:off x="6934261" y="1559767"/>
            <a:ext cx="3602750" cy="3602748"/>
          </a:xfrm>
          <a:prstGeom prst="arc">
            <a:avLst>
              <a:gd name="adj1" fmla="val 11240079"/>
              <a:gd name="adj2" fmla="val 0"/>
            </a:avLst>
          </a:prstGeom>
          <a:noFill/>
          <a:ln w="10160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sp>
        <p:nvSpPr>
          <p:cNvPr id="8" name="标题 1"/>
          <p:cNvSpPr txBox="1"/>
          <p:nvPr/>
        </p:nvSpPr>
        <p:spPr>
          <a:xfrm rot="17900328">
            <a:off x="7044031" y="1669535"/>
            <a:ext cx="3383210" cy="3383212"/>
          </a:xfrm>
          <a:prstGeom prst="arc">
            <a:avLst>
              <a:gd name="adj1" fmla="val 11240079"/>
              <a:gd name="adj2" fmla="val 0"/>
            </a:avLst>
          </a:prstGeom>
          <a:noFill/>
          <a:ln w="12065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sp>
        <p:nvSpPr>
          <p:cNvPr id="9" name="标题 1"/>
          <p:cNvSpPr txBox="1"/>
          <p:nvPr/>
        </p:nvSpPr>
        <p:spPr>
          <a:xfrm rot="1791875" flipV="1">
            <a:off x="7044029" y="1669535"/>
            <a:ext cx="3383214" cy="3383212"/>
          </a:xfrm>
          <a:prstGeom prst="arc">
            <a:avLst>
              <a:gd name="adj1" fmla="val 14712759"/>
              <a:gd name="adj2" fmla="val 0"/>
            </a:avLst>
          </a:prstGeom>
          <a:noFill/>
          <a:ln w="12065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sp>
        <p:nvSpPr>
          <p:cNvPr id="10" name="标题 1"/>
          <p:cNvSpPr txBox="1"/>
          <p:nvPr/>
        </p:nvSpPr>
        <p:spPr>
          <a:xfrm rot="13500000">
            <a:off x="8834558" y="3721854"/>
            <a:ext cx="2447635" cy="2447636"/>
          </a:xfrm>
          <a:prstGeom prst="arc">
            <a:avLst>
              <a:gd name="adj1" fmla="val 11240079"/>
              <a:gd name="adj2" fmla="val 0"/>
            </a:avLst>
          </a:prstGeom>
          <a:noFill/>
          <a:ln w="10160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pic>
        <p:nvPicPr>
          <p:cNvPr id="11" name="图片 10"/>
          <p:cNvPicPr>
            <a:picLocks noChangeAspect="1"/>
          </p:cNvPicPr>
          <p:nvPr/>
        </p:nvPicPr>
        <p:blipFill>
          <a:blip r:embed="rId3">
            <a:alphaModFix/>
          </a:blip>
          <a:srcRect/>
          <a:stretch>
            <a:fillRect/>
          </a:stretch>
        </p:blipFill>
        <p:spPr>
          <a:xfrm>
            <a:off x="7219997" y="1839762"/>
            <a:ext cx="3031279" cy="3031277"/>
          </a:xfrm>
          <a:prstGeom prst="rect">
            <a:avLst/>
          </a:prstGeom>
        </p:spPr>
      </p:pic>
      <p:sp>
        <p:nvSpPr>
          <p:cNvPr id="12" name="标题 1"/>
          <p:cNvSpPr txBox="1"/>
          <p:nvPr/>
        </p:nvSpPr>
        <p:spPr>
          <a:xfrm rot="13334174" flipV="1">
            <a:off x="8597851" y="3485148"/>
            <a:ext cx="2921050" cy="2921049"/>
          </a:xfrm>
          <a:prstGeom prst="ellipse">
            <a:avLst/>
          </a:prstGeom>
          <a:noFill/>
          <a:ln w="82550" cap="sq">
            <a:gradFill>
              <a:gsLst>
                <a:gs pos="7000">
                  <a:schemeClr val="accent1">
                    <a:alpha val="0"/>
                  </a:schemeClr>
                </a:gs>
                <a:gs pos="100000">
                  <a:schemeClr val="accent1">
                    <a:alpha val="34000"/>
                  </a:schemeClr>
                </a:gs>
              </a:gsLst>
              <a:lin ang="0" scaled="0"/>
            </a:gradFill>
            <a:miter/>
          </a:ln>
          <a:effectLst>
            <a:outerShdw blurRad="127000" dist="38100" dir="5400000" algn="t" rotWithShape="0">
              <a:schemeClr val="accent1">
                <a:lumMod val="50000"/>
                <a:alpha val="40000"/>
              </a:schemeClr>
            </a:outerShdw>
          </a:effectLst>
        </p:spPr>
        <p:txBody>
          <a:bodyPr vert="horz" wrap="square" lIns="91440" tIns="45720" rIns="91440" bIns="45720" rtlCol="0" anchor="ctr"/>
          <a:lstStyle/>
          <a:p>
            <a:pPr algn="ctr"/>
            <a:endParaRPr kumimoji="1" lang="zh-CN" altLang="en-US"/>
          </a:p>
        </p:txBody>
      </p:sp>
      <p:sp>
        <p:nvSpPr>
          <p:cNvPr id="13" name="标题 1"/>
          <p:cNvSpPr txBox="1"/>
          <p:nvPr/>
        </p:nvSpPr>
        <p:spPr>
          <a:xfrm>
            <a:off x="9038729" y="3919820"/>
            <a:ext cx="2059390" cy="2059389"/>
          </a:xfrm>
          <a:prstGeom prst="ellipse">
            <a:avLst/>
          </a:prstGeom>
          <a:solidFill>
            <a:schemeClr val="accent1"/>
          </a:solidFill>
          <a:ln w="12700" cap="sq">
            <a:noFill/>
            <a:miter/>
          </a:ln>
          <a:effectLst>
            <a:outerShdw blurRad="139700" dist="38100" dir="5400000" algn="t" rotWithShape="0">
              <a:schemeClr val="accent1">
                <a:lumMod val="50000"/>
                <a:alpha val="40000"/>
              </a:schemeClr>
            </a:outerShdw>
          </a:effectLst>
        </p:spPr>
        <p:txBody>
          <a:bodyPr vert="horz" wrap="square" lIns="91440" tIns="45720" rIns="91440" bIns="45720" rtlCol="0" anchor="ctr"/>
          <a:lstStyle/>
          <a:p>
            <a:pPr algn="ctr"/>
            <a:endParaRPr kumimoji="1" lang="zh-CN" altLang="en-US"/>
          </a:p>
        </p:txBody>
      </p:sp>
      <p:sp>
        <p:nvSpPr>
          <p:cNvPr id="14" name="标题 1"/>
          <p:cNvSpPr txBox="1"/>
          <p:nvPr/>
        </p:nvSpPr>
        <p:spPr>
          <a:xfrm rot="900000">
            <a:off x="8834558" y="3721855"/>
            <a:ext cx="2447636" cy="2447635"/>
          </a:xfrm>
          <a:prstGeom prst="arc">
            <a:avLst>
              <a:gd name="adj1" fmla="val 11240079"/>
              <a:gd name="adj2" fmla="val 0"/>
            </a:avLst>
          </a:prstGeom>
          <a:noFill/>
          <a:ln w="16510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sp>
        <p:nvSpPr>
          <p:cNvPr id="15" name="标题 1"/>
          <p:cNvSpPr txBox="1"/>
          <p:nvPr/>
        </p:nvSpPr>
        <p:spPr>
          <a:xfrm rot="8100000">
            <a:off x="8909133" y="3796430"/>
            <a:ext cx="2298486" cy="2298485"/>
          </a:xfrm>
          <a:prstGeom prst="arc">
            <a:avLst>
              <a:gd name="adj1" fmla="val 11240079"/>
              <a:gd name="adj2" fmla="val 0"/>
            </a:avLst>
          </a:prstGeom>
          <a:noFill/>
          <a:ln w="12065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sp>
        <p:nvSpPr>
          <p:cNvPr id="16" name="标题 1"/>
          <p:cNvSpPr txBox="1"/>
          <p:nvPr/>
        </p:nvSpPr>
        <p:spPr>
          <a:xfrm rot="1791875" flipV="1">
            <a:off x="8909132" y="3796429"/>
            <a:ext cx="2298488" cy="2298487"/>
          </a:xfrm>
          <a:prstGeom prst="arc">
            <a:avLst>
              <a:gd name="adj1" fmla="val 14712759"/>
              <a:gd name="adj2" fmla="val 0"/>
            </a:avLst>
          </a:prstGeom>
          <a:noFill/>
          <a:ln w="12065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pic>
        <p:nvPicPr>
          <p:cNvPr id="17" name="图片 16"/>
          <p:cNvPicPr>
            <a:picLocks noChangeAspect="1"/>
          </p:cNvPicPr>
          <p:nvPr/>
        </p:nvPicPr>
        <p:blipFill>
          <a:blip r:embed="rId4">
            <a:alphaModFix/>
          </a:blip>
          <a:srcRect/>
          <a:stretch>
            <a:fillRect/>
          </a:stretch>
        </p:blipFill>
        <p:spPr>
          <a:xfrm>
            <a:off x="9038288" y="3919379"/>
            <a:ext cx="2060271" cy="2060270"/>
          </a:xfrm>
          <a:prstGeom prst="rect">
            <a:avLst/>
          </a:prstGeom>
        </p:spPr>
      </p:pic>
      <p:sp>
        <p:nvSpPr>
          <p:cNvPr id="18" name="标题 1"/>
          <p:cNvSpPr txBox="1"/>
          <p:nvPr/>
        </p:nvSpPr>
        <p:spPr>
          <a:xfrm>
            <a:off x="660400" y="1815010"/>
            <a:ext cx="902182" cy="902182"/>
          </a:xfrm>
          <a:prstGeom prst="ellipse">
            <a:avLst/>
          </a:prstGeom>
          <a:solidFill>
            <a:schemeClr val="accent1"/>
          </a:solidFill>
          <a:ln w="12700" cap="sq">
            <a:noFill/>
            <a:miter/>
          </a:ln>
          <a:effectLst>
            <a:outerShdw blurRad="139700" dist="38100" dir="5400000" algn="t" rotWithShape="0">
              <a:schemeClr val="accent1">
                <a:lumMod val="50000"/>
                <a:alpha val="40000"/>
              </a:schemeClr>
            </a:outerShdw>
          </a:effectLst>
        </p:spPr>
        <p:txBody>
          <a:bodyPr vert="horz" wrap="square" lIns="91440" tIns="45720" rIns="91440" bIns="45720" rtlCol="0" anchor="ctr"/>
          <a:lstStyle/>
          <a:p>
            <a:pPr algn="ctr"/>
            <a:endParaRPr kumimoji="1" lang="zh-CN" altLang="en-US"/>
          </a:p>
        </p:txBody>
      </p:sp>
      <p:sp>
        <p:nvSpPr>
          <p:cNvPr id="19" name="标题 1"/>
          <p:cNvSpPr txBox="1"/>
          <p:nvPr/>
        </p:nvSpPr>
        <p:spPr>
          <a:xfrm>
            <a:off x="920417" y="2075027"/>
            <a:ext cx="382148" cy="38214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763" cap="flat">
            <a:noFill/>
            <a:miter/>
          </a:ln>
        </p:spPr>
        <p:txBody>
          <a:bodyPr vert="horz" wrap="square" lIns="91440" tIns="45720" rIns="91440" bIns="45720" rtlCol="0" anchor="ctr"/>
          <a:lstStyle/>
          <a:p>
            <a:pPr algn="l"/>
            <a:endParaRPr kumimoji="1" lang="zh-CN" altLang="en-US"/>
          </a:p>
        </p:txBody>
      </p:sp>
      <p:sp>
        <p:nvSpPr>
          <p:cNvPr id="20" name="标题 1"/>
          <p:cNvSpPr txBox="1"/>
          <p:nvPr/>
        </p:nvSpPr>
        <p:spPr>
          <a:xfrm>
            <a:off x="1915774" y="829218"/>
            <a:ext cx="4297580" cy="3091919"/>
          </a:xfrm>
          <a:prstGeom prst="rect">
            <a:avLst/>
          </a:prstGeom>
          <a:noFill/>
          <a:ln>
            <a:noFill/>
          </a:ln>
        </p:spPr>
        <p:txBody>
          <a:bodyPr vert="horz" wrap="square" lIns="0" tIns="0" rIns="0" bIns="0" rtlCol="0" anchor="ctr"/>
          <a:lstStyle/>
          <a:p>
            <a:pPr algn="l"/>
            <a:r>
              <a:rPr kumimoji="1" lang="en-US" altLang="zh-CN" sz="1400">
                <a:ln w="12700">
                  <a:noFill/>
                </a:ln>
                <a:solidFill>
                  <a:schemeClr val="tx1">
                    <a:lumMod val="85000"/>
                    <a:lumOff val="15000"/>
                  </a:schemeClr>
                </a:solidFill>
                <a:latin typeface="Source Han Sans"/>
                <a:ea typeface="Source Han Sans"/>
                <a:cs typeface="Source Han Sans"/>
              </a:rPr>
              <a:t>数据对比是工作中经常要用到的数据分析方法，柱形图又称条形图，是以宽度相等的条形高度或长度的差异来显示统计指标数值多少或大小的一种图形。柱形图简明、醒目，是一种常用的统计图形。下图显示了其基本框架。</a:t>
            </a:r>
            <a:endParaRPr kumimoji="1" lang="zh-CN" altLang="en-US"/>
          </a:p>
        </p:txBody>
      </p:sp>
      <p:sp>
        <p:nvSpPr>
          <p:cNvPr id="21"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2) 查看数据对比—柱形图、条形图</a:t>
            </a:r>
            <a:endParaRPr kumimoji="1" lang="zh-CN" altLang="en-US"/>
          </a:p>
        </p:txBody>
      </p:sp>
      <p:sp>
        <p:nvSpPr>
          <p:cNvPr id="22"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24" name="图片 23">
            <a:extLst>
              <a:ext uri="{FF2B5EF4-FFF2-40B4-BE49-F238E27FC236}">
                <a16:creationId xmlns:a16="http://schemas.microsoft.com/office/drawing/2014/main" id="{7DE22049-F90B-3395-83DF-D2AF5345C2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52157" y="3288714"/>
            <a:ext cx="5637299" cy="3084316"/>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115475" y="1321415"/>
            <a:ext cx="4476790" cy="4786778"/>
          </a:xfrm>
          <a:prstGeom prst="roundRect">
            <a:avLst>
              <a:gd name="adj" fmla="val 3293"/>
            </a:avLst>
          </a:prstGeom>
          <a:solidFill>
            <a:schemeClr val="bg1"/>
          </a:solidFill>
          <a:ln w="12700" cap="flat">
            <a:noFill/>
            <a:miter/>
          </a:ln>
          <a:effectLst>
            <a:outerShdw blurRad="63500" sx="102000" sy="102000" algn="ctr" rotWithShape="0">
              <a:schemeClr val="bg1">
                <a:lumMod val="85000"/>
                <a:alpha val="40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1251193" y="2481220"/>
            <a:ext cx="4046814" cy="1395835"/>
          </a:xfrm>
          <a:prstGeom prst="rect">
            <a:avLst/>
          </a:prstGeom>
          <a:noFill/>
          <a:ln>
            <a:noFill/>
          </a:ln>
        </p:spPr>
        <p:txBody>
          <a:bodyPr vert="horz" wrap="square" lIns="91440" tIns="45720" rIns="91440" bIns="4572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柱形图一般用于显示一段时间内的数据变化或显示各项之间的比较情况。另外，数值的体现就是柱形的高度。柱形越矮数值越小，柱形越高数值越大。还有柱形的宽度与相邻柱形间的间距决定了整个柱形图的视觉效果是否美观。如果柱形的宽度小于间距的话，则会给读者在读表的时候注意力集中在空白处而忽略了数据。所以合理的选择宽度很重要。</a:t>
            </a:r>
            <a:endParaRPr kumimoji="1" lang="zh-CN" altLang="en-US"/>
          </a:p>
        </p:txBody>
      </p:sp>
      <p:sp>
        <p:nvSpPr>
          <p:cNvPr id="6" name="标题 1"/>
          <p:cNvSpPr txBox="1"/>
          <p:nvPr/>
        </p:nvSpPr>
        <p:spPr>
          <a:xfrm>
            <a:off x="1251193" y="1863364"/>
            <a:ext cx="3108527" cy="415498"/>
          </a:xfrm>
          <a:prstGeom prst="rect">
            <a:avLst/>
          </a:prstGeom>
          <a:noFill/>
          <a:ln>
            <a:noFill/>
          </a:ln>
        </p:spPr>
        <p:txBody>
          <a:bodyPr vert="horz" wrap="square" lIns="91440" tIns="45720" rIns="91440" bIns="45720" rtlCol="0" anchor="t"/>
          <a:lstStyle/>
          <a:p>
            <a:pPr algn="l"/>
            <a:r>
              <a:rPr kumimoji="1" lang="en-US" altLang="zh-CN" sz="2000">
                <a:ln w="12700">
                  <a:noFill/>
                </a:ln>
                <a:solidFill>
                  <a:schemeClr val="accent1"/>
                </a:solidFill>
                <a:latin typeface="OPPOSans H"/>
                <a:ea typeface="OPPOSans H"/>
                <a:cs typeface="OPPOSans H"/>
              </a:rPr>
              <a:t>01</a:t>
            </a:r>
            <a:endParaRPr kumimoji="1" lang="zh-CN" altLang="en-US"/>
          </a:p>
        </p:txBody>
      </p:sp>
      <p:cxnSp>
        <p:nvCxnSpPr>
          <p:cNvPr id="7" name="标题 1"/>
          <p:cNvCxnSpPr/>
          <p:nvPr/>
        </p:nvCxnSpPr>
        <p:spPr>
          <a:xfrm>
            <a:off x="1288138" y="2377250"/>
            <a:ext cx="3702796" cy="0"/>
          </a:xfrm>
          <a:prstGeom prst="line">
            <a:avLst/>
          </a:prstGeom>
          <a:noFill/>
          <a:ln w="15716" cap="sq">
            <a:solidFill>
              <a:schemeClr val="bg1">
                <a:lumMod val="85000"/>
              </a:schemeClr>
            </a:solidFill>
            <a:miter/>
          </a:ln>
        </p:spPr>
      </p:cxnSp>
      <p:cxnSp>
        <p:nvCxnSpPr>
          <p:cNvPr id="8" name="标题 1"/>
          <p:cNvCxnSpPr/>
          <p:nvPr/>
        </p:nvCxnSpPr>
        <p:spPr>
          <a:xfrm>
            <a:off x="4990934" y="2377250"/>
            <a:ext cx="307072" cy="0"/>
          </a:xfrm>
          <a:prstGeom prst="line">
            <a:avLst/>
          </a:prstGeom>
          <a:noFill/>
          <a:ln w="44005" cap="sq">
            <a:solidFill>
              <a:schemeClr val="accent1"/>
            </a:solidFill>
            <a:miter/>
          </a:ln>
        </p:spPr>
      </p:cxnSp>
      <p:grpSp>
        <p:nvGrpSpPr>
          <p:cNvPr id="9" name="组合 8"/>
          <p:cNvGrpSpPr/>
          <p:nvPr/>
        </p:nvGrpSpPr>
        <p:grpSpPr>
          <a:xfrm>
            <a:off x="1378790" y="1131859"/>
            <a:ext cx="605419" cy="605419"/>
            <a:chOff x="1378790" y="1131859"/>
            <a:chExt cx="605419" cy="605419"/>
          </a:xfrm>
        </p:grpSpPr>
        <p:sp>
          <p:nvSpPr>
            <p:cNvPr id="10" name="标题 1"/>
            <p:cNvSpPr txBox="1"/>
            <p:nvPr/>
          </p:nvSpPr>
          <p:spPr>
            <a:xfrm>
              <a:off x="1378790" y="1131859"/>
              <a:ext cx="605419" cy="605419"/>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525125" y="1292797"/>
              <a:ext cx="312751" cy="283544"/>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r"/>
              <a:endParaRPr kumimoji="1" lang="zh-CN" altLang="en-US"/>
            </a:p>
          </p:txBody>
        </p:sp>
      </p:grpSp>
      <p:sp>
        <p:nvSpPr>
          <p:cNvPr id="12" name="标题 1"/>
          <p:cNvSpPr txBox="1"/>
          <p:nvPr/>
        </p:nvSpPr>
        <p:spPr>
          <a:xfrm>
            <a:off x="6587035" y="1321415"/>
            <a:ext cx="4476790" cy="4786778"/>
          </a:xfrm>
          <a:prstGeom prst="roundRect">
            <a:avLst>
              <a:gd name="adj" fmla="val 3293"/>
            </a:avLst>
          </a:prstGeom>
          <a:solidFill>
            <a:schemeClr val="bg1"/>
          </a:solidFill>
          <a:ln w="12700" cap="flat">
            <a:noFill/>
            <a:miter/>
          </a:ln>
          <a:effectLst>
            <a:outerShdw blurRad="63500" sx="102000" sy="102000" algn="ctr" rotWithShape="0">
              <a:schemeClr val="bg1">
                <a:lumMod val="85000"/>
                <a:alpha val="40000"/>
              </a:schemeClr>
            </a:outerShdw>
          </a:effectLst>
        </p:spPr>
        <p:txBody>
          <a:bodyPr vert="horz" wrap="square" lIns="91440" tIns="45720" rIns="91440" bIns="45720" rtlCol="0" anchor="ctr"/>
          <a:lstStyle/>
          <a:p>
            <a:pPr algn="ctr"/>
            <a:endParaRPr kumimoji="1" lang="zh-CN" altLang="en-US"/>
          </a:p>
        </p:txBody>
      </p:sp>
      <p:sp>
        <p:nvSpPr>
          <p:cNvPr id="13" name="标题 1"/>
          <p:cNvSpPr txBox="1"/>
          <p:nvPr/>
        </p:nvSpPr>
        <p:spPr>
          <a:xfrm>
            <a:off x="6722753" y="2481220"/>
            <a:ext cx="4046814" cy="1395835"/>
          </a:xfrm>
          <a:prstGeom prst="rect">
            <a:avLst/>
          </a:prstGeom>
          <a:noFill/>
          <a:ln>
            <a:noFill/>
          </a:ln>
        </p:spPr>
        <p:txBody>
          <a:bodyPr vert="horz" wrap="square" lIns="91440" tIns="45720" rIns="91440" bIns="4572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Excel中的柱形图和条形图都可以用来对比数据，但是由于两种图表随数据系列增加的延伸方向不同（柱形图横向延伸，条形图纵向延伸），在实际工作中请大家根据具体情况选择和使用。当数据系列很多或系列名称较长时，推荐使用条形图，便于更多数据的纵向展开和系列名称的全部显示。</a:t>
            </a:r>
            <a:endParaRPr kumimoji="1" lang="zh-CN" altLang="en-US"/>
          </a:p>
        </p:txBody>
      </p:sp>
      <p:sp>
        <p:nvSpPr>
          <p:cNvPr id="14" name="标题 1"/>
          <p:cNvSpPr txBox="1"/>
          <p:nvPr/>
        </p:nvSpPr>
        <p:spPr>
          <a:xfrm>
            <a:off x="6722753" y="1863364"/>
            <a:ext cx="3108527" cy="415498"/>
          </a:xfrm>
          <a:prstGeom prst="rect">
            <a:avLst/>
          </a:prstGeom>
          <a:noFill/>
          <a:ln>
            <a:noFill/>
          </a:ln>
        </p:spPr>
        <p:txBody>
          <a:bodyPr vert="horz" wrap="square" lIns="91440" tIns="45720" rIns="91440" bIns="45720" rtlCol="0" anchor="t"/>
          <a:lstStyle/>
          <a:p>
            <a:pPr algn="l"/>
            <a:r>
              <a:rPr kumimoji="1" lang="en-US" altLang="zh-CN" sz="2000">
                <a:ln w="12700">
                  <a:noFill/>
                </a:ln>
                <a:solidFill>
                  <a:schemeClr val="accent2"/>
                </a:solidFill>
                <a:latin typeface="OPPOSans H"/>
                <a:ea typeface="OPPOSans H"/>
                <a:cs typeface="OPPOSans H"/>
              </a:rPr>
              <a:t>02</a:t>
            </a:r>
            <a:endParaRPr kumimoji="1" lang="zh-CN" altLang="en-US"/>
          </a:p>
        </p:txBody>
      </p:sp>
      <p:cxnSp>
        <p:nvCxnSpPr>
          <p:cNvPr id="15" name="标题 1"/>
          <p:cNvCxnSpPr/>
          <p:nvPr/>
        </p:nvCxnSpPr>
        <p:spPr>
          <a:xfrm>
            <a:off x="6759698" y="2377250"/>
            <a:ext cx="3702797" cy="0"/>
          </a:xfrm>
          <a:prstGeom prst="line">
            <a:avLst/>
          </a:prstGeom>
          <a:noFill/>
          <a:ln w="15716" cap="sq">
            <a:solidFill>
              <a:schemeClr val="bg1">
                <a:lumMod val="85000"/>
              </a:schemeClr>
            </a:solidFill>
            <a:miter/>
          </a:ln>
        </p:spPr>
      </p:cxnSp>
      <p:cxnSp>
        <p:nvCxnSpPr>
          <p:cNvPr id="16" name="标题 1"/>
          <p:cNvCxnSpPr/>
          <p:nvPr/>
        </p:nvCxnSpPr>
        <p:spPr>
          <a:xfrm>
            <a:off x="10462495" y="2377250"/>
            <a:ext cx="307072" cy="0"/>
          </a:xfrm>
          <a:prstGeom prst="line">
            <a:avLst/>
          </a:prstGeom>
          <a:noFill/>
          <a:ln w="44005" cap="sq">
            <a:solidFill>
              <a:schemeClr val="accent2"/>
            </a:solidFill>
            <a:miter/>
          </a:ln>
        </p:spPr>
      </p:cxnSp>
      <p:grpSp>
        <p:nvGrpSpPr>
          <p:cNvPr id="17" name="组合 16"/>
          <p:cNvGrpSpPr/>
          <p:nvPr/>
        </p:nvGrpSpPr>
        <p:grpSpPr>
          <a:xfrm>
            <a:off x="6850350" y="1131859"/>
            <a:ext cx="605419" cy="605419"/>
            <a:chOff x="6850350" y="1131859"/>
            <a:chExt cx="605419" cy="605419"/>
          </a:xfrm>
        </p:grpSpPr>
        <p:sp>
          <p:nvSpPr>
            <p:cNvPr id="18" name="标题 1"/>
            <p:cNvSpPr txBox="1"/>
            <p:nvPr/>
          </p:nvSpPr>
          <p:spPr>
            <a:xfrm>
              <a:off x="6850350" y="1131859"/>
              <a:ext cx="605419" cy="605419"/>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9" name="标题 1"/>
            <p:cNvSpPr txBox="1"/>
            <p:nvPr/>
          </p:nvSpPr>
          <p:spPr>
            <a:xfrm>
              <a:off x="6996685" y="1292797"/>
              <a:ext cx="312751" cy="283544"/>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r"/>
              <a:endParaRPr kumimoji="1" lang="zh-CN" altLang="en-US"/>
            </a:p>
          </p:txBody>
        </p:sp>
      </p:grpSp>
      <p:pic>
        <p:nvPicPr>
          <p:cNvPr id="20" name="图片 19"/>
          <p:cNvPicPr>
            <a:picLocks noChangeAspect="1"/>
          </p:cNvPicPr>
          <p:nvPr/>
        </p:nvPicPr>
        <p:blipFill>
          <a:blip r:embed="rId3">
            <a:alphaModFix/>
          </a:blip>
          <a:srcRect/>
          <a:stretch>
            <a:fillRect/>
          </a:stretch>
        </p:blipFill>
        <p:spPr>
          <a:xfrm>
            <a:off x="1348936" y="4043317"/>
            <a:ext cx="4009868" cy="1915594"/>
          </a:xfrm>
          <a:prstGeom prst="rect">
            <a:avLst/>
          </a:prstGeom>
        </p:spPr>
      </p:pic>
      <p:pic>
        <p:nvPicPr>
          <p:cNvPr id="21" name="图片 20"/>
          <p:cNvPicPr>
            <a:picLocks noChangeAspect="1"/>
          </p:cNvPicPr>
          <p:nvPr/>
        </p:nvPicPr>
        <p:blipFill>
          <a:blip r:embed="rId3">
            <a:alphaModFix/>
          </a:blip>
          <a:srcRect/>
          <a:stretch>
            <a:fillRect/>
          </a:stretch>
        </p:blipFill>
        <p:spPr>
          <a:xfrm>
            <a:off x="6820496" y="4043317"/>
            <a:ext cx="4009868" cy="1915594"/>
          </a:xfrm>
          <a:prstGeom prst="rect">
            <a:avLst/>
          </a:prstGeom>
        </p:spPr>
      </p:pic>
      <p:sp>
        <p:nvSpPr>
          <p:cNvPr id="22"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2) 查看数据对比—柱形图、条形图</a:t>
            </a:r>
            <a:endParaRPr kumimoji="1" lang="zh-CN" altLang="en-US"/>
          </a:p>
        </p:txBody>
      </p:sp>
      <p:sp>
        <p:nvSpPr>
          <p:cNvPr id="23"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7602220" y="1358900"/>
            <a:ext cx="3916680" cy="3916680"/>
          </a:xfrm>
          <a:prstGeom prst="rect">
            <a:avLst/>
          </a:prstGeom>
        </p:spPr>
      </p:pic>
      <p:sp>
        <p:nvSpPr>
          <p:cNvPr id="5" name="标题 1"/>
          <p:cNvSpPr txBox="1"/>
          <p:nvPr/>
        </p:nvSpPr>
        <p:spPr>
          <a:xfrm>
            <a:off x="914587" y="1661102"/>
            <a:ext cx="5231772" cy="1302747"/>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饼图采用了饼干的隐喻，用环状方式呈现各分量在整体中的比例。这种分块方式是环状树图等可视化表达的基础。饼图是非常常见的，常用于统计学模型。</a:t>
            </a:r>
            <a:endParaRPr kumimoji="1" lang="zh-CN" altLang="en-US"/>
          </a:p>
        </p:txBody>
      </p:sp>
      <p:sp>
        <p:nvSpPr>
          <p:cNvPr id="6" name="标题 1"/>
          <p:cNvSpPr txBox="1"/>
          <p:nvPr/>
        </p:nvSpPr>
        <p:spPr>
          <a:xfrm>
            <a:off x="914587" y="2663234"/>
            <a:ext cx="5231772" cy="1302747"/>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饼图的原理也是很简单的。如下图所示，首先一个圆代表了整体，然后把它们切成楔形（扇区分块），每一个楔形（扇区分块）都代表整体中的一部分。所有楔形（扇区分块）所占百分比的总和应该等于100%，如果不等，那就表明出错了。</a:t>
            </a:r>
            <a:endParaRPr kumimoji="1" lang="zh-CN" altLang="en-US"/>
          </a:p>
        </p:txBody>
      </p:sp>
      <p:sp>
        <p:nvSpPr>
          <p:cNvPr id="7" name="标题 1"/>
          <p:cNvSpPr txBox="1"/>
          <p:nvPr/>
        </p:nvSpPr>
        <p:spPr>
          <a:xfrm>
            <a:off x="6370429" y="2723322"/>
            <a:ext cx="2720561" cy="2882899"/>
          </a:xfrm>
          <a:prstGeom prst="roundRect">
            <a:avLst>
              <a:gd name="adj" fmla="val 9269"/>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554581" y="3298547"/>
            <a:ext cx="2423767" cy="2015575"/>
          </a:xfrm>
          <a:prstGeom prst="rect">
            <a:avLst/>
          </a:prstGeom>
          <a:noFill/>
          <a:ln>
            <a:noFill/>
          </a:ln>
        </p:spPr>
        <p:txBody>
          <a:bodyPr vert="horz" wrap="square" lIns="0" tIns="0" rIns="0" bIns="0" rtlCol="0" anchor="t"/>
          <a:lstStyle/>
          <a:p>
            <a:pPr algn="l"/>
            <a:r>
              <a:rPr kumimoji="1" lang="en-US" altLang="zh-CN" sz="1400">
                <a:ln w="12700">
                  <a:noFill/>
                </a:ln>
                <a:solidFill>
                  <a:schemeClr val="bg1"/>
                </a:solidFill>
                <a:latin typeface="Source Han Sans"/>
                <a:ea typeface="Source Han Sans"/>
                <a:cs typeface="Source Han Sans"/>
              </a:rPr>
              <a:t>需要计算总费用或金额的各个部分构成比例的情况，一般都是通过各个部分与总额相除来计算，而且这种比例表示方法很抽象，我们可以使用一种饼形图表工具，能够直接以图形的方式直接显示各个组成部分所占比例，更为重要的是，由于采用图形的方式，更加形象直观。</a:t>
            </a:r>
            <a:endParaRPr kumimoji="1" lang="zh-CN" altLang="en-US"/>
          </a:p>
        </p:txBody>
      </p:sp>
      <p:sp>
        <p:nvSpPr>
          <p:cNvPr id="9" name="标题 1"/>
          <p:cNvSpPr txBox="1"/>
          <p:nvPr/>
        </p:nvSpPr>
        <p:spPr>
          <a:xfrm flipV="1">
            <a:off x="6554581" y="3045679"/>
            <a:ext cx="261620" cy="64097"/>
          </a:xfrm>
          <a:prstGeom prst="roundRect">
            <a:avLst>
              <a:gd name="adj" fmla="val 50000"/>
            </a:avLst>
          </a:prstGeom>
          <a:solidFill>
            <a:schemeClr val="accent1">
              <a:lumMod val="60000"/>
              <a:lumOff val="40000"/>
            </a:schemeClr>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694297" y="1729410"/>
            <a:ext cx="45719" cy="824616"/>
          </a:xfrm>
          <a:prstGeom prst="roundRect">
            <a:avLst>
              <a:gd name="adj" fmla="val 50000"/>
            </a:avLst>
          </a:prstGeom>
          <a:solidFill>
            <a:schemeClr val="bg1">
              <a:lumMod val="95000"/>
            </a:schemeClr>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660400" y="1729410"/>
            <a:ext cx="113512" cy="113512"/>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694297" y="2731874"/>
            <a:ext cx="45719" cy="824616"/>
          </a:xfrm>
          <a:prstGeom prst="roundRect">
            <a:avLst>
              <a:gd name="adj" fmla="val 50000"/>
            </a:avLst>
          </a:prstGeom>
          <a:solidFill>
            <a:schemeClr val="bg1">
              <a:lumMod val="95000"/>
            </a:schemeClr>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660400" y="2731874"/>
            <a:ext cx="113512" cy="113512"/>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3) 查看数据占比—饼图、圆环图</a:t>
            </a:r>
            <a:endParaRPr kumimoji="1" lang="zh-CN" altLang="en-US"/>
          </a:p>
        </p:txBody>
      </p:sp>
      <p:sp>
        <p:nvSpPr>
          <p:cNvPr id="15"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7" name="图片 16">
            <a:extLst>
              <a:ext uri="{FF2B5EF4-FFF2-40B4-BE49-F238E27FC236}">
                <a16:creationId xmlns:a16="http://schemas.microsoft.com/office/drawing/2014/main" id="{5A0261EB-E860-80B0-9EDC-F2A721C86E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38331" y="3669321"/>
            <a:ext cx="4204168" cy="2850083"/>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0400" y="3641319"/>
            <a:ext cx="2094832" cy="2488019"/>
          </a:xfrm>
          <a:prstGeom prst="roundRect">
            <a:avLst>
              <a:gd name="adj" fmla="val 6103"/>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pic>
        <p:nvPicPr>
          <p:cNvPr id="5" name="图片 4"/>
          <p:cNvPicPr>
            <a:picLocks noChangeAspect="1"/>
          </p:cNvPicPr>
          <p:nvPr/>
        </p:nvPicPr>
        <p:blipFill>
          <a:blip r:embed="rId3">
            <a:alphaModFix/>
          </a:blip>
          <a:srcRect/>
          <a:stretch>
            <a:fillRect/>
          </a:stretch>
        </p:blipFill>
        <p:spPr>
          <a:xfrm>
            <a:off x="873051" y="1323825"/>
            <a:ext cx="6626124" cy="4694837"/>
          </a:xfrm>
          <a:prstGeom prst="rect">
            <a:avLst/>
          </a:prstGeom>
        </p:spPr>
      </p:pic>
      <p:sp>
        <p:nvSpPr>
          <p:cNvPr id="6" name="标题 1"/>
          <p:cNvSpPr txBox="1"/>
          <p:nvPr/>
        </p:nvSpPr>
        <p:spPr>
          <a:xfrm>
            <a:off x="4817661" y="1487607"/>
            <a:ext cx="6713940" cy="4285396"/>
          </a:xfrm>
          <a:prstGeom prst="roundRect">
            <a:avLst>
              <a:gd name="adj" fmla="val 4645"/>
            </a:avLst>
          </a:prstGeom>
          <a:solidFill>
            <a:schemeClr val="accent1">
              <a:lumMod val="75000"/>
            </a:schemeClr>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5408584" y="2049099"/>
            <a:ext cx="5846197" cy="1059639"/>
          </a:xfrm>
          <a:prstGeom prst="rect">
            <a:avLst/>
          </a:prstGeom>
          <a:noFill/>
          <a:ln>
            <a:noFill/>
          </a:ln>
        </p:spPr>
        <p:txBody>
          <a:bodyPr vert="horz" wrap="square" lIns="91440" tIns="45720" rIns="91440" bIns="45720" rtlCol="0" anchor="t"/>
          <a:lstStyle/>
          <a:p>
            <a:pPr algn="l"/>
            <a:r>
              <a:rPr kumimoji="1" lang="en-US" altLang="zh-CN" sz="1400">
                <a:ln w="12700">
                  <a:noFill/>
                </a:ln>
                <a:solidFill>
                  <a:srgbClr val="FFFFFF">
                    <a:alpha val="100000"/>
                  </a:srgbClr>
                </a:solidFill>
                <a:latin typeface="Source Han Sans"/>
                <a:ea typeface="Source Han Sans"/>
                <a:cs typeface="Source Han Sans"/>
              </a:rPr>
              <a:t>有些人可能不太喜欢使用饼图，因为它不太擅于对数据精确的表示，所以他们认为饼图对数据可视化并没有很好的效果。确实，饼图没有体现精确的数据，但是饼图可以呈现各部分在整体中的比列，能够体现部分与整体之间的关系。如果我们抓住饼图的这一优点，良好的组织数据，饼图对于数据的可视化还是非常有帮助的。</a:t>
            </a:r>
            <a:endParaRPr kumimoji="1" lang="zh-CN" altLang="en-US"/>
          </a:p>
        </p:txBody>
      </p:sp>
      <p:sp>
        <p:nvSpPr>
          <p:cNvPr id="8" name="标题 1"/>
          <p:cNvSpPr txBox="1"/>
          <p:nvPr/>
        </p:nvSpPr>
        <p:spPr>
          <a:xfrm>
            <a:off x="5408584" y="3261817"/>
            <a:ext cx="5846197" cy="1059639"/>
          </a:xfrm>
          <a:prstGeom prst="rect">
            <a:avLst/>
          </a:prstGeom>
          <a:noFill/>
          <a:ln>
            <a:noFill/>
          </a:ln>
        </p:spPr>
        <p:txBody>
          <a:bodyPr vert="horz" wrap="square" lIns="91440" tIns="45720" rIns="91440" bIns="45720" rtlCol="0" anchor="t"/>
          <a:lstStyle/>
          <a:p>
            <a:pPr algn="l"/>
            <a:r>
              <a:rPr kumimoji="1" lang="en-US" altLang="zh-CN" sz="1400">
                <a:ln w="12700">
                  <a:noFill/>
                </a:ln>
                <a:solidFill>
                  <a:srgbClr val="FFFFFF">
                    <a:alpha val="100000"/>
                  </a:srgbClr>
                </a:solidFill>
                <a:latin typeface="Source Han Sans"/>
                <a:ea typeface="Source Han Sans"/>
                <a:cs typeface="Source Han Sans"/>
              </a:rPr>
              <a:t>有一个跟饼图非常相似的图形叫做环形图，只是环形图中间有一个洞，看起来像一个面包，如下图所示。</a:t>
            </a:r>
            <a:endParaRPr kumimoji="1" lang="zh-CN" altLang="en-US"/>
          </a:p>
        </p:txBody>
      </p:sp>
      <p:sp>
        <p:nvSpPr>
          <p:cNvPr id="9" name="标题 1"/>
          <p:cNvSpPr txBox="1"/>
          <p:nvPr/>
        </p:nvSpPr>
        <p:spPr>
          <a:xfrm>
            <a:off x="5408584" y="4474535"/>
            <a:ext cx="5846197" cy="1059639"/>
          </a:xfrm>
          <a:prstGeom prst="rect">
            <a:avLst/>
          </a:prstGeom>
          <a:noFill/>
          <a:ln>
            <a:noFill/>
          </a:ln>
        </p:spPr>
        <p:txBody>
          <a:bodyPr vert="horz" wrap="square" lIns="91440" tIns="45720" rIns="91440" bIns="45720" rtlCol="0" anchor="t"/>
          <a:lstStyle/>
          <a:p>
            <a:pPr algn="l"/>
            <a:r>
              <a:rPr kumimoji="1" lang="en-US" altLang="zh-CN" sz="1400">
                <a:ln w="12700">
                  <a:noFill/>
                </a:ln>
                <a:solidFill>
                  <a:srgbClr val="FFFFFF">
                    <a:alpha val="100000"/>
                  </a:srgbClr>
                </a:solidFill>
                <a:latin typeface="Source Han Sans"/>
                <a:ea typeface="Source Han Sans"/>
                <a:cs typeface="Source Han Sans"/>
              </a:rPr>
              <a:t>由于环形图中间有一个洞，所以我们就不能再通过角度来衡量比例的大小了，我们可以通过各个弧形的长度来衡量。如果在一个图表中包含过多类别，可能就会造成图表比较杂乱的感觉，但如果类别较少的话，环形图还是好用的。</a:t>
            </a:r>
            <a:endParaRPr kumimoji="1" lang="zh-CN" altLang="en-US"/>
          </a:p>
        </p:txBody>
      </p:sp>
      <p:sp>
        <p:nvSpPr>
          <p:cNvPr id="10" name="标题 1"/>
          <p:cNvSpPr txBox="1"/>
          <p:nvPr/>
        </p:nvSpPr>
        <p:spPr>
          <a:xfrm>
            <a:off x="5279665" y="2234316"/>
            <a:ext cx="95416" cy="95416"/>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5279665" y="3460143"/>
            <a:ext cx="95416" cy="95416"/>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5279665" y="4646212"/>
            <a:ext cx="95416" cy="95416"/>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3) 查看数据占比—饼图、圆环图</a:t>
            </a:r>
            <a:endParaRPr kumimoji="1" lang="zh-CN" altLang="en-US"/>
          </a:p>
        </p:txBody>
      </p:sp>
      <p:sp>
        <p:nvSpPr>
          <p:cNvPr id="14"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6" name="图片 15">
            <a:extLst>
              <a:ext uri="{FF2B5EF4-FFF2-40B4-BE49-F238E27FC236}">
                <a16:creationId xmlns:a16="http://schemas.microsoft.com/office/drawing/2014/main" id="{7C95F27B-CD98-12E7-3080-38797AAD5A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5225" y="2365089"/>
            <a:ext cx="4643438" cy="290512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项目背景</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01</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A34D81EF-14C1-CE3C-C7EA-C0D68129DC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4496028" y="1984415"/>
            <a:ext cx="3199944" cy="3625809"/>
          </a:xfrm>
          <a:prstGeom prst="roundRect">
            <a:avLst>
              <a:gd name="adj" fmla="val 2930"/>
            </a:avLst>
          </a:prstGeom>
          <a:noFill/>
          <a:ln w="1905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4640331" y="2548365"/>
            <a:ext cx="2911339" cy="2985661"/>
          </a:xfrm>
          <a:prstGeom prst="rect">
            <a:avLst/>
          </a:prstGeom>
          <a:noFill/>
          <a:ln>
            <a:noFill/>
          </a:ln>
        </p:spPr>
        <p:txBody>
          <a:bodyPr vert="horz" wrap="square" lIns="91440" tIns="45720" rIns="91440" bIns="45720" rtlCol="0" anchor="t"/>
          <a:lstStyle/>
          <a:p>
            <a:pPr algn="ctr"/>
            <a:r>
              <a:rPr kumimoji="1" lang="en-US" altLang="zh-CN" sz="1400">
                <a:ln w="12700">
                  <a:noFill/>
                </a:ln>
                <a:solidFill>
                  <a:schemeClr val="tx1">
                    <a:lumMod val="85000"/>
                    <a:lumOff val="15000"/>
                  </a:schemeClr>
                </a:solidFill>
                <a:latin typeface="Source Han Sans"/>
                <a:ea typeface="Source Han Sans"/>
                <a:cs typeface="Source Han Sans"/>
              </a:rPr>
              <a:t>数据透视表是一种可以快速汇总、分析大量数据表格的交互式分析工具。使用数据透视表可以按照数据表格的不同字段从多个角度进行透视，并简历交叉表格，用以查看数据表格不同层面的汇总信息、分析结果以及摘要数据。</a:t>
            </a:r>
            <a:endParaRPr kumimoji="1" lang="zh-CN" altLang="en-US"/>
          </a:p>
        </p:txBody>
      </p:sp>
      <p:sp>
        <p:nvSpPr>
          <p:cNvPr id="6" name="标题 1"/>
          <p:cNvSpPr txBox="1"/>
          <p:nvPr/>
        </p:nvSpPr>
        <p:spPr>
          <a:xfrm>
            <a:off x="5688479" y="1556088"/>
            <a:ext cx="815043" cy="815406"/>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4">
              <a:alpha val="80000"/>
            </a:schemeClr>
          </a:solidFill>
          <a:ln w="3653" cap="flat">
            <a:noFill/>
            <a:miter/>
          </a:ln>
        </p:spPr>
        <p:txBody>
          <a:bodyPr vert="horz" wrap="square" lIns="91440" tIns="45720" rIns="91440" bIns="45720" rtlCol="0" anchor="ctr"/>
          <a:lstStyle/>
          <a:p>
            <a:pPr algn="l"/>
            <a:endParaRPr kumimoji="1" lang="zh-CN" altLang="en-US"/>
          </a:p>
        </p:txBody>
      </p:sp>
      <p:sp>
        <p:nvSpPr>
          <p:cNvPr id="7" name="标题 1"/>
          <p:cNvSpPr txBox="1"/>
          <p:nvPr/>
        </p:nvSpPr>
        <p:spPr>
          <a:xfrm>
            <a:off x="5683731" y="1551341"/>
            <a:ext cx="824538" cy="824901"/>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a:gsLst>
              <a:gs pos="36000">
                <a:schemeClr val="accent1"/>
              </a:gs>
              <a:gs pos="100000">
                <a:schemeClr val="accent1">
                  <a:lumMod val="40000"/>
                  <a:lumOff val="60000"/>
                </a:schemeClr>
              </a:gs>
            </a:gsLst>
            <a:path path="circle">
              <a:fillToRect r="100000" b="100000"/>
            </a:path>
            <a:tileRect l="-100000" t="-100000"/>
          </a:gradFill>
          <a:ln w="3653" cap="flat">
            <a:noFill/>
            <a:miter/>
          </a:ln>
        </p:spPr>
        <p:txBody>
          <a:bodyPr vert="horz" wrap="square" lIns="91440" tIns="45720" rIns="91440" bIns="45720" rtlCol="0" anchor="ctr"/>
          <a:lstStyle/>
          <a:p>
            <a:pPr algn="l"/>
            <a:endParaRPr kumimoji="1" lang="zh-CN" altLang="en-US"/>
          </a:p>
        </p:txBody>
      </p:sp>
      <p:sp>
        <p:nvSpPr>
          <p:cNvPr id="8" name="标题 1"/>
          <p:cNvSpPr txBox="1"/>
          <p:nvPr/>
        </p:nvSpPr>
        <p:spPr>
          <a:xfrm>
            <a:off x="6161937" y="2049016"/>
            <a:ext cx="312660" cy="312800"/>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32000">
                <a:schemeClr val="accent1">
                  <a:lumMod val="60000"/>
                  <a:lumOff val="40000"/>
                </a:schemeClr>
              </a:gs>
              <a:gs pos="47000">
                <a:schemeClr val="accent1"/>
              </a:gs>
              <a:gs pos="63000">
                <a:schemeClr val="accent1">
                  <a:lumMod val="60000"/>
                  <a:lumOff val="40000"/>
                </a:schemeClr>
              </a:gs>
            </a:gsLst>
            <a:lin ang="2700000" scaled="0"/>
          </a:gradFill>
          <a:ln w="3653" cap="flat">
            <a:noFill/>
            <a:miter/>
          </a:ln>
        </p:spPr>
        <p:txBody>
          <a:bodyPr vert="horz" wrap="square" lIns="91440" tIns="45720" rIns="91440" bIns="45720" rtlCol="0" anchor="ctr"/>
          <a:lstStyle/>
          <a:p>
            <a:pPr algn="l"/>
            <a:endParaRPr kumimoji="1" lang="zh-CN" altLang="en-US"/>
          </a:p>
        </p:txBody>
      </p:sp>
      <p:sp>
        <p:nvSpPr>
          <p:cNvPr id="9" name="标题 1"/>
          <p:cNvSpPr txBox="1"/>
          <p:nvPr/>
        </p:nvSpPr>
        <p:spPr>
          <a:xfrm>
            <a:off x="5688479" y="1732959"/>
            <a:ext cx="815043" cy="461665"/>
          </a:xfrm>
          <a:prstGeom prst="rect">
            <a:avLst/>
          </a:prstGeom>
          <a:noFill/>
          <a:ln>
            <a:noFill/>
          </a:ln>
        </p:spPr>
        <p:txBody>
          <a:bodyPr vert="horz" wrap="square" lIns="91440" tIns="45720" rIns="91440" bIns="45720" rtlCol="0" anchor="t"/>
          <a:lstStyle/>
          <a:p>
            <a:pPr algn="ctr"/>
            <a:r>
              <a:rPr kumimoji="1" lang="en-US" altLang="zh-CN" sz="2400">
                <a:ln w="12700">
                  <a:noFill/>
                </a:ln>
                <a:solidFill>
                  <a:schemeClr val="bg1"/>
                </a:solidFill>
                <a:latin typeface="OPPOSans H"/>
                <a:ea typeface="OPPOSans H"/>
                <a:cs typeface="OPPOSans H"/>
              </a:rPr>
              <a:t>02</a:t>
            </a:r>
            <a:endParaRPr kumimoji="1" lang="zh-CN" altLang="en-US"/>
          </a:p>
        </p:txBody>
      </p:sp>
      <p:sp>
        <p:nvSpPr>
          <p:cNvPr id="10" name="标题 1"/>
          <p:cNvSpPr txBox="1"/>
          <p:nvPr/>
        </p:nvSpPr>
        <p:spPr>
          <a:xfrm>
            <a:off x="803861" y="1984415"/>
            <a:ext cx="3199944" cy="3625809"/>
          </a:xfrm>
          <a:prstGeom prst="roundRect">
            <a:avLst>
              <a:gd name="adj" fmla="val 2930"/>
            </a:avLst>
          </a:prstGeom>
          <a:solidFill>
            <a:schemeClr val="accent1"/>
          </a:solidFill>
          <a:ln w="1905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948164" y="2548366"/>
            <a:ext cx="2911339" cy="2985660"/>
          </a:xfrm>
          <a:prstGeom prst="rect">
            <a:avLst/>
          </a:prstGeom>
          <a:noFill/>
          <a:ln>
            <a:noFill/>
          </a:ln>
        </p:spPr>
        <p:txBody>
          <a:bodyPr vert="horz" wrap="square" lIns="91440" tIns="45720" rIns="91440" bIns="45720" rtlCol="0" anchor="t"/>
          <a:lstStyle/>
          <a:p>
            <a:pPr algn="ctr"/>
            <a:r>
              <a:rPr kumimoji="1" lang="en-US" altLang="zh-CN" sz="1400">
                <a:ln w="12700">
                  <a:noFill/>
                </a:ln>
                <a:solidFill>
                  <a:schemeClr val="bg1"/>
                </a:solidFill>
                <a:latin typeface="Source Han Sans"/>
                <a:ea typeface="Source Han Sans"/>
                <a:cs typeface="Source Han Sans"/>
              </a:rPr>
              <a:t>什么是数据透视表？</a:t>
            </a:r>
            <a:endParaRPr kumimoji="1" lang="zh-CN" altLang="en-US"/>
          </a:p>
        </p:txBody>
      </p:sp>
      <p:sp>
        <p:nvSpPr>
          <p:cNvPr id="12" name="标题 1"/>
          <p:cNvSpPr txBox="1"/>
          <p:nvPr/>
        </p:nvSpPr>
        <p:spPr>
          <a:xfrm>
            <a:off x="1996312" y="1556088"/>
            <a:ext cx="815043" cy="815406"/>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2">
              <a:alpha val="80000"/>
            </a:schemeClr>
          </a:solidFill>
          <a:ln w="3653" cap="flat">
            <a:noFill/>
            <a:miter/>
          </a:ln>
        </p:spPr>
        <p:txBody>
          <a:bodyPr vert="horz" wrap="square" lIns="91440" tIns="45720" rIns="91440" bIns="45720" rtlCol="0" anchor="ctr"/>
          <a:lstStyle/>
          <a:p>
            <a:pPr algn="l"/>
            <a:endParaRPr kumimoji="1" lang="zh-CN" altLang="en-US"/>
          </a:p>
        </p:txBody>
      </p:sp>
      <p:sp>
        <p:nvSpPr>
          <p:cNvPr id="13" name="标题 1"/>
          <p:cNvSpPr txBox="1"/>
          <p:nvPr/>
        </p:nvSpPr>
        <p:spPr>
          <a:xfrm>
            <a:off x="1991564" y="1551341"/>
            <a:ext cx="824538" cy="824901"/>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a:gsLst>
              <a:gs pos="36000">
                <a:schemeClr val="accent1"/>
              </a:gs>
              <a:gs pos="100000">
                <a:schemeClr val="accent1">
                  <a:lumMod val="40000"/>
                  <a:lumOff val="60000"/>
                </a:schemeClr>
              </a:gs>
            </a:gsLst>
            <a:path path="circle">
              <a:fillToRect r="100000" b="100000"/>
            </a:path>
            <a:tileRect l="-100000" t="-100000"/>
          </a:gradFill>
          <a:ln w="3653" cap="flat">
            <a:noFill/>
            <a:miter/>
          </a:ln>
          <a:effectLst/>
        </p:spPr>
        <p:txBody>
          <a:bodyPr vert="horz" wrap="square" lIns="91440" tIns="45720" rIns="91440" bIns="45720" rtlCol="0" anchor="ctr"/>
          <a:lstStyle/>
          <a:p>
            <a:pPr algn="l"/>
            <a:endParaRPr kumimoji="1" lang="zh-CN" altLang="en-US"/>
          </a:p>
        </p:txBody>
      </p:sp>
      <p:sp>
        <p:nvSpPr>
          <p:cNvPr id="14" name="标题 1"/>
          <p:cNvSpPr txBox="1"/>
          <p:nvPr/>
        </p:nvSpPr>
        <p:spPr>
          <a:xfrm>
            <a:off x="2463394" y="2053778"/>
            <a:ext cx="312660" cy="312800"/>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32000">
                <a:schemeClr val="accent1">
                  <a:lumMod val="60000"/>
                  <a:lumOff val="40000"/>
                </a:schemeClr>
              </a:gs>
              <a:gs pos="47000">
                <a:schemeClr val="accent1"/>
              </a:gs>
              <a:gs pos="63000">
                <a:schemeClr val="accent1">
                  <a:lumMod val="60000"/>
                  <a:lumOff val="40000"/>
                </a:schemeClr>
              </a:gs>
            </a:gsLst>
            <a:lin ang="2700000" scaled="0"/>
          </a:gradFill>
          <a:ln w="3653" cap="flat">
            <a:noFill/>
            <a:miter/>
          </a:ln>
        </p:spPr>
        <p:txBody>
          <a:bodyPr vert="horz" wrap="square" lIns="91440" tIns="45720" rIns="91440" bIns="45720" rtlCol="0" anchor="ctr"/>
          <a:lstStyle/>
          <a:p>
            <a:pPr algn="l"/>
            <a:endParaRPr kumimoji="1" lang="zh-CN" altLang="en-US"/>
          </a:p>
        </p:txBody>
      </p:sp>
      <p:sp>
        <p:nvSpPr>
          <p:cNvPr id="15" name="标题 1"/>
          <p:cNvSpPr txBox="1"/>
          <p:nvPr/>
        </p:nvSpPr>
        <p:spPr>
          <a:xfrm>
            <a:off x="1996312" y="1732959"/>
            <a:ext cx="815043" cy="461665"/>
          </a:xfrm>
          <a:prstGeom prst="rect">
            <a:avLst/>
          </a:prstGeom>
          <a:noFill/>
          <a:ln>
            <a:noFill/>
          </a:ln>
        </p:spPr>
        <p:txBody>
          <a:bodyPr vert="horz" wrap="square" lIns="91440" tIns="45720" rIns="91440" bIns="45720" rtlCol="0" anchor="t"/>
          <a:lstStyle/>
          <a:p>
            <a:pPr algn="ctr"/>
            <a:r>
              <a:rPr kumimoji="1" lang="en-US" altLang="zh-CN" sz="2400">
                <a:ln w="12700">
                  <a:noFill/>
                </a:ln>
                <a:solidFill>
                  <a:schemeClr val="bg1"/>
                </a:solidFill>
                <a:latin typeface="OPPOSans H"/>
                <a:ea typeface="OPPOSans H"/>
                <a:cs typeface="OPPOSans H"/>
              </a:rPr>
              <a:t>01</a:t>
            </a:r>
            <a:endParaRPr kumimoji="1" lang="zh-CN" altLang="en-US"/>
          </a:p>
        </p:txBody>
      </p:sp>
      <p:sp>
        <p:nvSpPr>
          <p:cNvPr id="16" name="标题 1"/>
          <p:cNvSpPr txBox="1"/>
          <p:nvPr/>
        </p:nvSpPr>
        <p:spPr>
          <a:xfrm>
            <a:off x="8188195" y="1984415"/>
            <a:ext cx="3199944" cy="3625809"/>
          </a:xfrm>
          <a:prstGeom prst="roundRect">
            <a:avLst>
              <a:gd name="adj" fmla="val 2930"/>
            </a:avLst>
          </a:prstGeom>
          <a:solidFill>
            <a:schemeClr val="accent1"/>
          </a:solidFill>
          <a:ln w="19050" cap="sq">
            <a:noFill/>
            <a:miter/>
          </a:ln>
        </p:spPr>
        <p:txBody>
          <a:bodyPr vert="horz" wrap="square" lIns="91440" tIns="45720" rIns="91440" bIns="45720" rtlCol="0" anchor="ctr"/>
          <a:lstStyle/>
          <a:p>
            <a:pPr algn="ctr"/>
            <a:endParaRPr kumimoji="1" lang="zh-CN" altLang="en-US"/>
          </a:p>
        </p:txBody>
      </p:sp>
      <p:sp>
        <p:nvSpPr>
          <p:cNvPr id="17" name="标题 1"/>
          <p:cNvSpPr txBox="1"/>
          <p:nvPr/>
        </p:nvSpPr>
        <p:spPr>
          <a:xfrm>
            <a:off x="8332498" y="2548366"/>
            <a:ext cx="2911339" cy="2985661"/>
          </a:xfrm>
          <a:prstGeom prst="rect">
            <a:avLst/>
          </a:prstGeom>
          <a:noFill/>
          <a:ln>
            <a:noFill/>
          </a:ln>
        </p:spPr>
        <p:txBody>
          <a:bodyPr vert="horz" wrap="square" lIns="91440" tIns="45720" rIns="91440" bIns="45720" rtlCol="0" anchor="t"/>
          <a:lstStyle/>
          <a:p>
            <a:pPr algn="ctr"/>
            <a:r>
              <a:rPr kumimoji="1" lang="en-US" altLang="zh-CN" sz="1400">
                <a:ln w="12700">
                  <a:noFill/>
                </a:ln>
                <a:solidFill>
                  <a:schemeClr val="bg1"/>
                </a:solidFill>
                <a:latin typeface="Source Han Sans"/>
                <a:ea typeface="Source Han Sans"/>
                <a:cs typeface="Source Han Sans"/>
              </a:rPr>
              <a:t>使用数据透视表可以深入分析数值数据，以帮助用户发现关键数据，并作出有关企业中关键数据的决策。</a:t>
            </a:r>
            <a:endParaRPr kumimoji="1" lang="zh-CN" altLang="en-US"/>
          </a:p>
        </p:txBody>
      </p:sp>
      <p:sp>
        <p:nvSpPr>
          <p:cNvPr id="18" name="标题 1"/>
          <p:cNvSpPr txBox="1"/>
          <p:nvPr/>
        </p:nvSpPr>
        <p:spPr>
          <a:xfrm>
            <a:off x="9380646" y="1556088"/>
            <a:ext cx="815043" cy="815406"/>
          </a:xfrm>
          <a:custGeom>
            <a:avLst/>
            <a:gdLst>
              <a:gd name="connsiteX0" fmla="*/ 1297676 w 2163261"/>
              <a:gd name="connsiteY0" fmla="*/ 2086117 h 2164219"/>
              <a:gd name="connsiteX1" fmla="*/ 2085143 w 2163261"/>
              <a:gd name="connsiteY1" fmla="*/ 1298651 h 2164219"/>
              <a:gd name="connsiteX2" fmla="*/ 2162610 w 2163261"/>
              <a:gd name="connsiteY2" fmla="*/ 1120329 h 2164219"/>
              <a:gd name="connsiteX3" fmla="*/ 1831911 w 2163261"/>
              <a:gd name="connsiteY3" fmla="*/ 303629 h 2164219"/>
              <a:gd name="connsiteX4" fmla="*/ 315079 w 2163261"/>
              <a:gd name="connsiteY4" fmla="*/ 319707 h 2164219"/>
              <a:gd name="connsiteX5" fmla="*/ 316906 w 2163261"/>
              <a:gd name="connsiteY5" fmla="*/ 1847502 h 2164219"/>
              <a:gd name="connsiteX6" fmla="*/ 1119354 w 2163261"/>
              <a:gd name="connsiteY6" fmla="*/ 2163585 h 2164219"/>
              <a:gd name="connsiteX7" fmla="*/ 1297676 w 2163261"/>
              <a:gd name="connsiteY7" fmla="*/ 2086117 h 2164219"/>
            </a:gdLst>
            <a:ahLst/>
            <a:cxnLst/>
            <a:rect l="l" t="t" r="r" b="b"/>
            <a:pathLst>
              <a:path w="2163261" h="2164219">
                <a:moveTo>
                  <a:pt x="1297676" y="2086117"/>
                </a:moveTo>
                <a:lnTo>
                  <a:pt x="2085143" y="1298651"/>
                </a:lnTo>
                <a:cubicBezTo>
                  <a:pt x="2132646" y="1251147"/>
                  <a:pt x="2160052" y="1187200"/>
                  <a:pt x="2162610" y="1120329"/>
                </a:cubicBezTo>
                <a:cubicBezTo>
                  <a:pt x="2172842" y="824709"/>
                  <a:pt x="2062487" y="525801"/>
                  <a:pt x="1831911" y="303629"/>
                </a:cubicBezTo>
                <a:cubicBezTo>
                  <a:pt x="1405108" y="-107461"/>
                  <a:pt x="733112" y="-100153"/>
                  <a:pt x="315079" y="319707"/>
                </a:cubicBezTo>
                <a:cubicBezTo>
                  <a:pt x="-105513" y="742126"/>
                  <a:pt x="-105147" y="1425815"/>
                  <a:pt x="316906" y="1847502"/>
                </a:cubicBezTo>
                <a:cubicBezTo>
                  <a:pt x="537616" y="2068212"/>
                  <a:pt x="829946" y="2173451"/>
                  <a:pt x="1119354" y="2163585"/>
                </a:cubicBezTo>
                <a:cubicBezTo>
                  <a:pt x="1186590" y="2161027"/>
                  <a:pt x="1250172" y="2133621"/>
                  <a:pt x="1297676" y="2086117"/>
                </a:cubicBezTo>
                <a:close/>
              </a:path>
            </a:pathLst>
          </a:custGeom>
          <a:solidFill>
            <a:schemeClr val="accent2">
              <a:alpha val="80000"/>
            </a:schemeClr>
          </a:solidFill>
          <a:ln w="3653" cap="flat">
            <a:noFill/>
            <a:miter/>
          </a:ln>
        </p:spPr>
        <p:txBody>
          <a:bodyPr vert="horz" wrap="square" lIns="91440" tIns="45720" rIns="91440" bIns="45720" rtlCol="0" anchor="ctr"/>
          <a:lstStyle/>
          <a:p>
            <a:pPr algn="l"/>
            <a:endParaRPr kumimoji="1" lang="zh-CN" altLang="en-US"/>
          </a:p>
        </p:txBody>
      </p:sp>
      <p:sp>
        <p:nvSpPr>
          <p:cNvPr id="19" name="标题 1"/>
          <p:cNvSpPr txBox="1"/>
          <p:nvPr/>
        </p:nvSpPr>
        <p:spPr>
          <a:xfrm>
            <a:off x="9375898" y="1551341"/>
            <a:ext cx="824538" cy="824901"/>
          </a:xfrm>
          <a:custGeom>
            <a:avLst/>
            <a:gdLst>
              <a:gd name="connsiteX0" fmla="*/ 1292606 w 2188462"/>
              <a:gd name="connsiteY0" fmla="*/ 2123414 h 2189420"/>
              <a:gd name="connsiteX1" fmla="*/ 2122461 w 2188462"/>
              <a:gd name="connsiteY1" fmla="*/ 1293560 h 2189420"/>
              <a:gd name="connsiteX2" fmla="*/ 2187139 w 2188462"/>
              <a:gd name="connsiteY2" fmla="*/ 1149587 h 2189420"/>
              <a:gd name="connsiteX3" fmla="*/ 1850593 w 2188462"/>
              <a:gd name="connsiteY3" fmla="*/ 304385 h 2189420"/>
              <a:gd name="connsiteX4" fmla="*/ 318779 w 2188462"/>
              <a:gd name="connsiteY4" fmla="*/ 323386 h 2189420"/>
              <a:gd name="connsiteX5" fmla="*/ 320606 w 2188462"/>
              <a:gd name="connsiteY5" fmla="*/ 1869086 h 2189420"/>
              <a:gd name="connsiteX6" fmla="*/ 1148633 w 2188462"/>
              <a:gd name="connsiteY6" fmla="*/ 2188092 h 2189420"/>
              <a:gd name="connsiteX7" fmla="*/ 1292606 w 2188462"/>
              <a:gd name="connsiteY7" fmla="*/ 2123414 h 2189420"/>
            </a:gdLst>
            <a:ahLst/>
            <a:cxnLst/>
            <a:rect l="l" t="t" r="r" b="b"/>
            <a:pathLst>
              <a:path w="2188462" h="2189420">
                <a:moveTo>
                  <a:pt x="1292606" y="2123414"/>
                </a:moveTo>
                <a:lnTo>
                  <a:pt x="2122461" y="1293560"/>
                </a:lnTo>
                <a:cubicBezTo>
                  <a:pt x="2160829" y="1255191"/>
                  <a:pt x="2184216" y="1203668"/>
                  <a:pt x="2187139" y="1149587"/>
                </a:cubicBezTo>
                <a:cubicBezTo>
                  <a:pt x="2202121" y="844101"/>
                  <a:pt x="2089939" y="533865"/>
                  <a:pt x="1850593" y="304385"/>
                </a:cubicBezTo>
                <a:cubicBezTo>
                  <a:pt x="1418674" y="-108898"/>
                  <a:pt x="740466" y="-100128"/>
                  <a:pt x="318779" y="323386"/>
                </a:cubicBezTo>
                <a:cubicBezTo>
                  <a:pt x="-106928" y="750920"/>
                  <a:pt x="-106198" y="1442283"/>
                  <a:pt x="320606" y="1869086"/>
                </a:cubicBezTo>
                <a:cubicBezTo>
                  <a:pt x="548258" y="2096739"/>
                  <a:pt x="850821" y="2202709"/>
                  <a:pt x="1148633" y="2188092"/>
                </a:cubicBezTo>
                <a:cubicBezTo>
                  <a:pt x="1203080" y="2185535"/>
                  <a:pt x="1254238" y="2162148"/>
                  <a:pt x="1292606" y="2123414"/>
                </a:cubicBezTo>
                <a:close/>
              </a:path>
            </a:pathLst>
          </a:custGeom>
          <a:gradFill>
            <a:gsLst>
              <a:gs pos="36000">
                <a:schemeClr val="accent1"/>
              </a:gs>
              <a:gs pos="100000">
                <a:schemeClr val="accent1">
                  <a:lumMod val="40000"/>
                  <a:lumOff val="60000"/>
                </a:schemeClr>
              </a:gs>
            </a:gsLst>
            <a:path path="circle">
              <a:fillToRect r="100000" b="100000"/>
            </a:path>
            <a:tileRect l="-100000" t="-100000"/>
          </a:gradFill>
          <a:ln w="3653" cap="flat">
            <a:noFill/>
            <a:miter/>
          </a:ln>
          <a:effectLst/>
        </p:spPr>
        <p:txBody>
          <a:bodyPr vert="horz" wrap="square" lIns="91440" tIns="45720" rIns="91440" bIns="45720" rtlCol="0" anchor="ctr"/>
          <a:lstStyle/>
          <a:p>
            <a:pPr algn="l"/>
            <a:endParaRPr kumimoji="1" lang="zh-CN" altLang="en-US"/>
          </a:p>
        </p:txBody>
      </p:sp>
      <p:sp>
        <p:nvSpPr>
          <p:cNvPr id="20" name="标题 1"/>
          <p:cNvSpPr txBox="1"/>
          <p:nvPr/>
        </p:nvSpPr>
        <p:spPr>
          <a:xfrm>
            <a:off x="9847728" y="2053778"/>
            <a:ext cx="312660" cy="312800"/>
          </a:xfrm>
          <a:custGeom>
            <a:avLst/>
            <a:gdLst>
              <a:gd name="connsiteX0" fmla="*/ 308409 w 829854"/>
              <a:gd name="connsiteY0" fmla="*/ 308409 h 830220"/>
              <a:gd name="connsiteX1" fmla="*/ 0 w 829854"/>
              <a:gd name="connsiteY1" fmla="*/ 830220 h 830220"/>
              <a:gd name="connsiteX2" fmla="*/ 829854 w 829854"/>
              <a:gd name="connsiteY2" fmla="*/ 0 h 830220"/>
              <a:gd name="connsiteX3" fmla="*/ 308409 w 829854"/>
              <a:gd name="connsiteY3" fmla="*/ 308409 h 830220"/>
            </a:gdLst>
            <a:ahLst/>
            <a:cxnLst/>
            <a:rect l="l" t="t" r="r" b="b"/>
            <a:pathLst>
              <a:path w="829854" h="830220">
                <a:moveTo>
                  <a:pt x="308409" y="308409"/>
                </a:moveTo>
                <a:cubicBezTo>
                  <a:pt x="66505" y="550313"/>
                  <a:pt x="124606" y="705614"/>
                  <a:pt x="0" y="830220"/>
                </a:cubicBezTo>
                <a:lnTo>
                  <a:pt x="829854" y="0"/>
                </a:lnTo>
                <a:cubicBezTo>
                  <a:pt x="705614" y="124606"/>
                  <a:pt x="549948" y="66505"/>
                  <a:pt x="308409" y="308409"/>
                </a:cubicBezTo>
                <a:close/>
              </a:path>
            </a:pathLst>
          </a:custGeom>
          <a:gradFill>
            <a:gsLst>
              <a:gs pos="32000">
                <a:schemeClr val="accent1">
                  <a:lumMod val="60000"/>
                  <a:lumOff val="40000"/>
                </a:schemeClr>
              </a:gs>
              <a:gs pos="47000">
                <a:schemeClr val="accent1"/>
              </a:gs>
              <a:gs pos="63000">
                <a:schemeClr val="accent1">
                  <a:lumMod val="60000"/>
                  <a:lumOff val="40000"/>
                </a:schemeClr>
              </a:gs>
            </a:gsLst>
            <a:lin ang="2700000" scaled="0"/>
          </a:gradFill>
          <a:ln w="3653" cap="flat">
            <a:noFill/>
            <a:miter/>
          </a:ln>
        </p:spPr>
        <p:txBody>
          <a:bodyPr vert="horz" wrap="square" lIns="91440" tIns="45720" rIns="91440" bIns="45720" rtlCol="0" anchor="ctr"/>
          <a:lstStyle/>
          <a:p>
            <a:pPr algn="l"/>
            <a:endParaRPr kumimoji="1" lang="zh-CN" altLang="en-US"/>
          </a:p>
        </p:txBody>
      </p:sp>
      <p:sp>
        <p:nvSpPr>
          <p:cNvPr id="21" name="标题 1"/>
          <p:cNvSpPr txBox="1"/>
          <p:nvPr/>
        </p:nvSpPr>
        <p:spPr>
          <a:xfrm>
            <a:off x="9380646" y="1732959"/>
            <a:ext cx="815043" cy="461665"/>
          </a:xfrm>
          <a:prstGeom prst="rect">
            <a:avLst/>
          </a:prstGeom>
          <a:noFill/>
          <a:ln>
            <a:noFill/>
          </a:ln>
        </p:spPr>
        <p:txBody>
          <a:bodyPr vert="horz" wrap="square" lIns="91440" tIns="45720" rIns="91440" bIns="45720" rtlCol="0" anchor="t"/>
          <a:lstStyle/>
          <a:p>
            <a:pPr algn="ctr"/>
            <a:r>
              <a:rPr kumimoji="1" lang="en-US" altLang="zh-CN" sz="2400">
                <a:ln w="12700">
                  <a:noFill/>
                </a:ln>
                <a:solidFill>
                  <a:schemeClr val="bg1"/>
                </a:solidFill>
                <a:latin typeface="OPPOSans H"/>
                <a:ea typeface="OPPOSans H"/>
                <a:cs typeface="OPPOSans H"/>
              </a:rPr>
              <a:t>03</a:t>
            </a:r>
            <a:endParaRPr kumimoji="1" lang="zh-CN" altLang="en-US"/>
          </a:p>
        </p:txBody>
      </p:sp>
      <p:sp>
        <p:nvSpPr>
          <p:cNvPr id="22"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数据透视表</a:t>
            </a:r>
            <a:endParaRPr kumimoji="1" lang="zh-CN" altLang="en-US"/>
          </a:p>
        </p:txBody>
      </p:sp>
      <p:sp>
        <p:nvSpPr>
          <p:cNvPr id="23"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0400" y="1546860"/>
            <a:ext cx="505460" cy="51054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270000" y="1615440"/>
            <a:ext cx="4345940" cy="2049781"/>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数据源是指：用于创建数据透视表的数据来源。可以是Excel的数据列表、其他数据的透视表，也可以是外部的数据源。</a:t>
            </a:r>
            <a:endParaRPr kumimoji="1" lang="zh-CN" altLang="en-US"/>
          </a:p>
        </p:txBody>
      </p:sp>
      <p:sp>
        <p:nvSpPr>
          <p:cNvPr id="6" name="标题 1"/>
          <p:cNvSpPr txBox="1"/>
          <p:nvPr/>
        </p:nvSpPr>
        <p:spPr>
          <a:xfrm>
            <a:off x="782320" y="1632853"/>
            <a:ext cx="345440" cy="338554"/>
          </a:xfrm>
          <a:prstGeom prst="rect">
            <a:avLst/>
          </a:prstGeom>
          <a:noFill/>
          <a:ln>
            <a:noFill/>
          </a:ln>
        </p:spPr>
        <p:txBody>
          <a:bodyPr vert="horz" wrap="square" lIns="0" tIns="0" rIns="0" bIns="0" rtlCol="0" anchor="ctr"/>
          <a:lstStyle/>
          <a:p>
            <a:pPr algn="l"/>
            <a:r>
              <a:rPr kumimoji="1" lang="en-US" altLang="zh-CN" sz="1800">
                <a:ln w="12700">
                  <a:noFill/>
                </a:ln>
                <a:solidFill>
                  <a:schemeClr val="bg1"/>
                </a:solidFill>
                <a:latin typeface="Source Han Sans"/>
                <a:ea typeface="Source Han Sans"/>
                <a:cs typeface="Source Han Sans"/>
              </a:rPr>
              <a:t>01</a:t>
            </a:r>
            <a:endParaRPr kumimoji="1" lang="zh-CN" altLang="en-US"/>
          </a:p>
        </p:txBody>
      </p:sp>
      <p:sp>
        <p:nvSpPr>
          <p:cNvPr id="7" name="标题 1"/>
          <p:cNvSpPr txBox="1"/>
          <p:nvPr/>
        </p:nvSpPr>
        <p:spPr>
          <a:xfrm>
            <a:off x="660400" y="3878579"/>
            <a:ext cx="505460" cy="510540"/>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270000" y="3947159"/>
            <a:ext cx="4345940" cy="2049781"/>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l 每列数据的第一行包含该列的标题
l 数据源中不能包含空行和空列
l 数据源中不能包含空单元格
l 数据源中不能包含合并单元格
l 数据源中不能包含同类字段（即既能当标题也能当数据数据内容）</a:t>
            </a:r>
            <a:endParaRPr kumimoji="1" lang="zh-CN" altLang="en-US"/>
          </a:p>
        </p:txBody>
      </p:sp>
      <p:sp>
        <p:nvSpPr>
          <p:cNvPr id="9" name="标题 1"/>
          <p:cNvSpPr txBox="1"/>
          <p:nvPr/>
        </p:nvSpPr>
        <p:spPr>
          <a:xfrm>
            <a:off x="782320" y="3964572"/>
            <a:ext cx="345440" cy="338554"/>
          </a:xfrm>
          <a:prstGeom prst="rect">
            <a:avLst/>
          </a:prstGeom>
          <a:noFill/>
          <a:ln>
            <a:noFill/>
          </a:ln>
        </p:spPr>
        <p:txBody>
          <a:bodyPr vert="horz" wrap="square" lIns="0" tIns="0" rIns="0" bIns="0" rtlCol="0" anchor="ctr"/>
          <a:lstStyle/>
          <a:p>
            <a:pPr algn="l"/>
            <a:r>
              <a:rPr kumimoji="1" lang="en-US" altLang="zh-CN" sz="1800">
                <a:ln w="12700">
                  <a:noFill/>
                </a:ln>
                <a:solidFill>
                  <a:schemeClr val="bg1"/>
                </a:solidFill>
                <a:latin typeface="Source Han Sans"/>
                <a:ea typeface="Source Han Sans"/>
                <a:cs typeface="Source Han Sans"/>
              </a:rPr>
              <a:t>02</a:t>
            </a:r>
            <a:endParaRPr kumimoji="1" lang="zh-CN" altLang="en-US"/>
          </a:p>
        </p:txBody>
      </p:sp>
      <p:pic>
        <p:nvPicPr>
          <p:cNvPr id="10" name="图片 9"/>
          <p:cNvPicPr>
            <a:picLocks noChangeAspect="1"/>
          </p:cNvPicPr>
          <p:nvPr/>
        </p:nvPicPr>
        <p:blipFill>
          <a:blip r:embed="rId3">
            <a:alphaModFix/>
          </a:blip>
          <a:srcRect/>
          <a:stretch>
            <a:fillRect/>
          </a:stretch>
        </p:blipFill>
        <p:spPr>
          <a:xfrm>
            <a:off x="6339840" y="1329197"/>
            <a:ext cx="2437130" cy="2342462"/>
          </a:xfrm>
          <a:prstGeom prst="rect">
            <a:avLst/>
          </a:prstGeom>
        </p:spPr>
      </p:pic>
      <p:pic>
        <p:nvPicPr>
          <p:cNvPr id="11" name="图片 10"/>
          <p:cNvPicPr>
            <a:picLocks noChangeAspect="1"/>
          </p:cNvPicPr>
          <p:nvPr/>
        </p:nvPicPr>
        <p:blipFill>
          <a:blip r:embed="rId4">
            <a:alphaModFix/>
          </a:blip>
          <a:srcRect/>
          <a:stretch>
            <a:fillRect/>
          </a:stretch>
        </p:blipFill>
        <p:spPr>
          <a:xfrm>
            <a:off x="8776970" y="3676157"/>
            <a:ext cx="2437130" cy="2342462"/>
          </a:xfrm>
          <a:prstGeom prst="rect">
            <a:avLst/>
          </a:prstGeom>
        </p:spPr>
      </p:pic>
      <p:pic>
        <p:nvPicPr>
          <p:cNvPr id="12" name="图片 11"/>
          <p:cNvPicPr>
            <a:picLocks noChangeAspect="1"/>
          </p:cNvPicPr>
          <p:nvPr/>
        </p:nvPicPr>
        <p:blipFill>
          <a:blip r:embed="rId5">
            <a:alphaModFix/>
          </a:blip>
          <a:srcRect/>
          <a:stretch>
            <a:fillRect/>
          </a:stretch>
        </p:blipFill>
        <p:spPr>
          <a:xfrm>
            <a:off x="6339840" y="4020879"/>
            <a:ext cx="2078478" cy="1997741"/>
          </a:xfrm>
          <a:prstGeom prst="rect">
            <a:avLst/>
          </a:prstGeom>
        </p:spPr>
      </p:pic>
      <p:pic>
        <p:nvPicPr>
          <p:cNvPr id="13" name="图片 12"/>
          <p:cNvPicPr>
            <a:picLocks noChangeAspect="1"/>
          </p:cNvPicPr>
          <p:nvPr/>
        </p:nvPicPr>
        <p:blipFill>
          <a:blip r:embed="rId6">
            <a:alphaModFix/>
          </a:blip>
          <a:srcRect/>
          <a:stretch>
            <a:fillRect/>
          </a:stretch>
        </p:blipFill>
        <p:spPr>
          <a:xfrm>
            <a:off x="9135622" y="1329198"/>
            <a:ext cx="2078478" cy="1997741"/>
          </a:xfrm>
          <a:prstGeom prst="rect">
            <a:avLst/>
          </a:prstGeom>
        </p:spPr>
      </p:pic>
      <p:sp>
        <p:nvSpPr>
          <p:cNvPr id="14"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2) 数据源</a:t>
            </a:r>
            <a:endParaRPr kumimoji="1" lang="zh-CN" altLang="en-US"/>
          </a:p>
        </p:txBody>
      </p:sp>
      <p:sp>
        <p:nvSpPr>
          <p:cNvPr id="15"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9201150" y="2289943"/>
            <a:ext cx="2330450" cy="5397315"/>
          </a:xfrm>
          <a:prstGeom prst="rect">
            <a:avLst/>
          </a:prstGeom>
        </p:spPr>
      </p:pic>
      <p:sp>
        <p:nvSpPr>
          <p:cNvPr id="5" name="标题 1"/>
          <p:cNvSpPr txBox="1"/>
          <p:nvPr/>
        </p:nvSpPr>
        <p:spPr>
          <a:xfrm flipH="1">
            <a:off x="8229516" y="0"/>
            <a:ext cx="1576470" cy="1869400"/>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660400" y="2017486"/>
            <a:ext cx="4273550" cy="3294380"/>
          </a:xfrm>
          <a:prstGeom prst="rect">
            <a:avLst/>
          </a:prstGeom>
          <a:solidFill>
            <a:schemeClr val="bg1"/>
          </a:solidFill>
          <a:ln w="3175" cap="sq">
            <a:solidFill>
              <a:schemeClr val="accent1">
                <a:lumMod val="40000"/>
                <a:lumOff val="60000"/>
              </a:schemeClr>
            </a:solidFill>
          </a:ln>
          <a:effectLst>
            <a:outerShdw blurRad="190500" sx="101000" sy="101000" algn="ctr" rotWithShape="0">
              <a:schemeClr val="accent1">
                <a:alpha val="10000"/>
              </a:schemeClr>
            </a:outerShdw>
          </a:effectLst>
        </p:spPr>
        <p:txBody>
          <a:bodyPr vert="horz" wrap="square" lIns="91440" tIns="45720" rIns="91440" bIns="45720" rtlCol="0" anchor="t"/>
          <a:lstStyle/>
          <a:p>
            <a:pPr algn="l"/>
            <a:endParaRPr kumimoji="1" lang="zh-CN" altLang="en-US"/>
          </a:p>
        </p:txBody>
      </p:sp>
      <p:sp>
        <p:nvSpPr>
          <p:cNvPr id="7" name="标题 1"/>
          <p:cNvSpPr txBox="1"/>
          <p:nvPr/>
        </p:nvSpPr>
        <p:spPr>
          <a:xfrm>
            <a:off x="997175" y="2642340"/>
            <a:ext cx="3600000" cy="2209060"/>
          </a:xfrm>
          <a:prstGeom prst="rect">
            <a:avLst/>
          </a:prstGeom>
          <a:noFill/>
          <a:ln>
            <a:noFill/>
          </a:ln>
        </p:spPr>
        <p:txBody>
          <a:bodyPr vert="horz" wrap="square" lIns="0" tIns="0" rIns="0" bIns="0" rtlCol="0" anchor="t"/>
          <a:lstStyle/>
          <a:p>
            <a:pPr algn="l"/>
            <a:r>
              <a:rPr kumimoji="1" lang="en-US" altLang="zh-CN" sz="1400" dirty="0">
                <a:ln w="12700">
                  <a:noFill/>
                </a:ln>
                <a:solidFill>
                  <a:schemeClr val="tx1">
                    <a:lumMod val="75000"/>
                    <a:lumOff val="25000"/>
                  </a:schemeClr>
                </a:solidFill>
                <a:latin typeface="Source Han Sans"/>
                <a:ea typeface="Source Han Sans"/>
                <a:cs typeface="Source Han Sans"/>
              </a:rPr>
              <a:t>1.</a:t>
            </a:r>
            <a:r>
              <a:rPr kumimoji="1" lang="zh-CN" altLang="en-US" sz="1400" dirty="0">
                <a:ln w="12700">
                  <a:noFill/>
                </a:ln>
                <a:solidFill>
                  <a:schemeClr val="tx1">
                    <a:lumMod val="75000"/>
                    <a:lumOff val="25000"/>
                  </a:schemeClr>
                </a:solidFill>
                <a:latin typeface="Source Han Sans"/>
                <a:ea typeface="Source Han Sans"/>
                <a:cs typeface="Source Han Sans"/>
              </a:rPr>
              <a:t>基本术语</a:t>
            </a:r>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r>
              <a:rPr kumimoji="1" lang="en-US" altLang="zh-CN" sz="1400" dirty="0" err="1">
                <a:ln w="12700">
                  <a:noFill/>
                </a:ln>
                <a:solidFill>
                  <a:schemeClr val="tx1">
                    <a:lumMod val="75000"/>
                    <a:lumOff val="25000"/>
                  </a:schemeClr>
                </a:solidFill>
                <a:latin typeface="Source Han Sans"/>
                <a:ea typeface="Source Han Sans"/>
                <a:cs typeface="Source Han Sans"/>
              </a:rPr>
              <a:t>数据源：用于创建数据透视表的数据源，可以是单元区域、定义的名称、另一个数据透视表数据或其他外部数据来源</a:t>
            </a:r>
            <a:r>
              <a:rPr kumimoji="1" lang="en-US" altLang="zh-CN" sz="1400" dirty="0">
                <a:ln w="12700">
                  <a:noFill/>
                </a:ln>
                <a:solidFill>
                  <a:schemeClr val="tx1">
                    <a:lumMod val="75000"/>
                    <a:lumOff val="25000"/>
                  </a:schemeClr>
                </a:solidFill>
                <a:latin typeface="Source Han Sans"/>
                <a:ea typeface="Source Han Sans"/>
                <a:cs typeface="Source Han Sans"/>
              </a:rPr>
              <a:t>。
</a:t>
            </a:r>
            <a:r>
              <a:rPr kumimoji="1" lang="en-US" altLang="zh-CN" sz="1400" dirty="0" err="1">
                <a:ln w="12700">
                  <a:noFill/>
                </a:ln>
                <a:solidFill>
                  <a:schemeClr val="tx1">
                    <a:lumMod val="75000"/>
                    <a:lumOff val="25000"/>
                  </a:schemeClr>
                </a:solidFill>
                <a:latin typeface="Source Han Sans"/>
                <a:ea typeface="Source Han Sans"/>
                <a:cs typeface="Source Han Sans"/>
              </a:rPr>
              <a:t>字段：数据源中各列的列标题，每个字段代表一类数据。字段可分为：报表筛选字段、行字段、列字段、值字段</a:t>
            </a:r>
            <a:r>
              <a:rPr kumimoji="1" lang="en-US" altLang="zh-CN" sz="1400" dirty="0">
                <a:ln w="12700">
                  <a:noFill/>
                </a:ln>
                <a:solidFill>
                  <a:schemeClr val="tx1">
                    <a:lumMod val="75000"/>
                    <a:lumOff val="25000"/>
                  </a:schemeClr>
                </a:solidFill>
                <a:latin typeface="Source Han Sans"/>
                <a:ea typeface="Source Han Sans"/>
                <a:cs typeface="Source Han Sans"/>
              </a:rPr>
              <a:t>。
</a:t>
            </a:r>
            <a:r>
              <a:rPr kumimoji="1" lang="en-US" altLang="zh-CN" sz="1400" dirty="0" err="1">
                <a:ln w="12700">
                  <a:noFill/>
                </a:ln>
                <a:solidFill>
                  <a:schemeClr val="tx1">
                    <a:lumMod val="75000"/>
                    <a:lumOff val="25000"/>
                  </a:schemeClr>
                </a:solidFill>
                <a:latin typeface="Source Han Sans"/>
                <a:ea typeface="Source Han Sans"/>
                <a:cs typeface="Source Han Sans"/>
              </a:rPr>
              <a:t>项：项是每个字段中包含的数据，表示数据源中字段的唯一条目</a:t>
            </a:r>
            <a:r>
              <a:rPr kumimoji="1" lang="en-US" altLang="zh-CN" sz="1400" dirty="0">
                <a:ln w="12700">
                  <a:noFill/>
                </a:ln>
                <a:solidFill>
                  <a:schemeClr val="tx1">
                    <a:lumMod val="75000"/>
                    <a:lumOff val="25000"/>
                  </a:schemeClr>
                </a:solidFill>
                <a:latin typeface="Source Han Sans"/>
                <a:ea typeface="Source Han Sans"/>
                <a:cs typeface="Source Han Sans"/>
              </a:rPr>
              <a:t>。</a:t>
            </a:r>
            <a:endParaRPr kumimoji="1" lang="zh-CN" altLang="en-US" dirty="0"/>
          </a:p>
        </p:txBody>
      </p:sp>
      <p:sp>
        <p:nvSpPr>
          <p:cNvPr id="8" name="标题 1"/>
          <p:cNvSpPr txBox="1"/>
          <p:nvPr/>
        </p:nvSpPr>
        <p:spPr>
          <a:xfrm>
            <a:off x="5139373" y="2017486"/>
            <a:ext cx="4273550" cy="3294380"/>
          </a:xfrm>
          <a:prstGeom prst="rect">
            <a:avLst/>
          </a:prstGeom>
          <a:solidFill>
            <a:schemeClr val="bg1"/>
          </a:solidFill>
          <a:ln w="3175" cap="sq">
            <a:solidFill>
              <a:schemeClr val="accent1">
                <a:lumMod val="40000"/>
                <a:lumOff val="60000"/>
              </a:schemeClr>
            </a:solidFill>
          </a:ln>
          <a:effectLst>
            <a:outerShdw blurRad="190500" sx="101000" sy="101000" algn="ctr" rotWithShape="0">
              <a:schemeClr val="accent1">
                <a:alpha val="10000"/>
              </a:schemeClr>
            </a:outerShdw>
          </a:effectLst>
        </p:spPr>
        <p:txBody>
          <a:bodyPr vert="horz" wrap="square" lIns="91440" tIns="45720" rIns="91440" bIns="45720" rtlCol="0" anchor="t"/>
          <a:lstStyle/>
          <a:p>
            <a:pPr algn="l"/>
            <a:endParaRPr kumimoji="1" lang="zh-CN" altLang="en-US"/>
          </a:p>
        </p:txBody>
      </p:sp>
      <p:sp>
        <p:nvSpPr>
          <p:cNvPr id="9" name="标题 1"/>
          <p:cNvSpPr txBox="1"/>
          <p:nvPr/>
        </p:nvSpPr>
        <p:spPr>
          <a:xfrm>
            <a:off x="5476148" y="2642340"/>
            <a:ext cx="3600000" cy="2209060"/>
          </a:xfrm>
          <a:prstGeom prst="rect">
            <a:avLst/>
          </a:prstGeom>
          <a:noFill/>
          <a:ln>
            <a:noFill/>
          </a:ln>
        </p:spPr>
        <p:txBody>
          <a:bodyPr vert="horz" wrap="square" lIns="0" tIns="0" rIns="0" bIns="0" rtlCol="0" anchor="t"/>
          <a:lstStyle/>
          <a:p>
            <a:pPr algn="l"/>
            <a:r>
              <a:rPr kumimoji="1" lang="en-US" altLang="zh-CN" dirty="0"/>
              <a:t>2.</a:t>
            </a:r>
            <a:r>
              <a:rPr kumimoji="1" lang="zh-CN" altLang="en-US" dirty="0"/>
              <a:t> </a:t>
            </a:r>
            <a:r>
              <a:rPr kumimoji="1" lang="en-US" altLang="zh-CN" dirty="0"/>
              <a:t>4</a:t>
            </a:r>
            <a:r>
              <a:rPr kumimoji="1" lang="zh-CN" altLang="en-US" dirty="0"/>
              <a:t>大区域：行区域、列区域、值区域、报表筛选区域</a:t>
            </a:r>
          </a:p>
        </p:txBody>
      </p:sp>
      <p:sp>
        <p:nvSpPr>
          <p:cNvPr id="10"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3) 数据透视表的基本术语和4大区域</a:t>
            </a:r>
            <a:endParaRPr kumimoji="1" lang="zh-CN" altLang="en-US"/>
          </a:p>
        </p:txBody>
      </p:sp>
      <p:sp>
        <p:nvSpPr>
          <p:cNvPr id="11"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操作步骤</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05</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335390EF-D769-9EF2-E967-E45416A78AC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912331" y="1736648"/>
            <a:ext cx="5094624" cy="2321549"/>
          </a:xfrm>
          <a:prstGeom prst="roundRect">
            <a:avLst>
              <a:gd name="adj" fmla="val 3513"/>
            </a:avLst>
          </a:prstGeom>
          <a:solidFill>
            <a:schemeClr val="accent1">
              <a:lumMod val="20000"/>
              <a:lumOff val="80000"/>
            </a:schemeClr>
          </a:solidFill>
          <a:ln w="19050" cap="sq">
            <a:solidFill>
              <a:schemeClr val="accent1">
                <a:lumMod val="60000"/>
                <a:lumOff val="40000"/>
              </a:schemeClr>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3315614" y="1424034"/>
            <a:ext cx="700809" cy="700809"/>
          </a:xfrm>
          <a:prstGeom prst="flowChartConnector">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3504236" y="1599189"/>
            <a:ext cx="323565" cy="350499"/>
          </a:xfrm>
          <a:custGeom>
            <a:avLst/>
            <a:gdLst>
              <a:gd name="connsiteX0" fmla="*/ 332293 w 664672"/>
              <a:gd name="connsiteY0" fmla="*/ 387672 h 720001"/>
              <a:gd name="connsiteX1" fmla="*/ 660804 w 664672"/>
              <a:gd name="connsiteY1" fmla="*/ 598902 h 720001"/>
              <a:gd name="connsiteX2" fmla="*/ 563560 w 664672"/>
              <a:gd name="connsiteY2" fmla="*/ 720001 h 720001"/>
              <a:gd name="connsiteX3" fmla="*/ 101112 w 664672"/>
              <a:gd name="connsiteY3" fmla="*/ 720001 h 720001"/>
              <a:gd name="connsiteX4" fmla="*/ 3868 w 664672"/>
              <a:gd name="connsiteY4" fmla="*/ 598902 h 720001"/>
              <a:gd name="connsiteX5" fmla="*/ 332293 w 664672"/>
              <a:gd name="connsiteY5" fmla="*/ 387672 h 720001"/>
              <a:gd name="connsiteX6" fmla="*/ 332293 w 664672"/>
              <a:gd name="connsiteY6" fmla="*/ 0 h 720001"/>
              <a:gd name="connsiteX7" fmla="*/ 509517 w 664672"/>
              <a:gd name="connsiteY7" fmla="*/ 177224 h 720001"/>
              <a:gd name="connsiteX8" fmla="*/ 332293 w 664672"/>
              <a:gd name="connsiteY8" fmla="*/ 354448 h 720001"/>
              <a:gd name="connsiteX9" fmla="*/ 155069 w 664672"/>
              <a:gd name="connsiteY9" fmla="*/ 177224 h 720001"/>
              <a:gd name="connsiteX10" fmla="*/ 332293 w 664672"/>
              <a:gd name="connsiteY10" fmla="*/ 0 h 720001"/>
            </a:gdLst>
            <a:ahLst/>
            <a:cxnLst/>
            <a:rect l="l" t="t" r="r" b="b"/>
            <a:pathLst>
              <a:path w="664672" h="720001">
                <a:moveTo>
                  <a:pt x="332293" y="387672"/>
                </a:moveTo>
                <a:cubicBezTo>
                  <a:pt x="550549" y="387672"/>
                  <a:pt x="628448" y="491162"/>
                  <a:pt x="660804" y="598902"/>
                </a:cubicBezTo>
                <a:cubicBezTo>
                  <a:pt x="679021" y="659624"/>
                  <a:pt x="630616" y="720001"/>
                  <a:pt x="563560" y="720001"/>
                </a:cubicBezTo>
                <a:lnTo>
                  <a:pt x="101112" y="720001"/>
                </a:lnTo>
                <a:cubicBezTo>
                  <a:pt x="34057" y="720001"/>
                  <a:pt x="-14348" y="659624"/>
                  <a:pt x="3868" y="598902"/>
                </a:cubicBezTo>
                <a:cubicBezTo>
                  <a:pt x="36138" y="491162"/>
                  <a:pt x="114037" y="387672"/>
                  <a:pt x="332293" y="387672"/>
                </a:cubicBezTo>
                <a:close/>
                <a:moveTo>
                  <a:pt x="332293" y="0"/>
                </a:moveTo>
                <a:cubicBezTo>
                  <a:pt x="430230" y="0"/>
                  <a:pt x="509604" y="79287"/>
                  <a:pt x="509517" y="177224"/>
                </a:cubicBezTo>
                <a:cubicBezTo>
                  <a:pt x="509517" y="275074"/>
                  <a:pt x="430144" y="354448"/>
                  <a:pt x="332293" y="354448"/>
                </a:cubicBezTo>
                <a:cubicBezTo>
                  <a:pt x="234442" y="354448"/>
                  <a:pt x="155069" y="275074"/>
                  <a:pt x="155069" y="177224"/>
                </a:cubicBezTo>
                <a:cubicBezTo>
                  <a:pt x="155069" y="79287"/>
                  <a:pt x="234442" y="0"/>
                  <a:pt x="332293" y="0"/>
                </a:cubicBezTo>
                <a:close/>
              </a:path>
            </a:pathLst>
          </a:custGeom>
          <a:solidFill>
            <a:schemeClr val="bg1"/>
          </a:solidFill>
          <a:ln w="1860" cap="flat">
            <a:noFill/>
            <a:miter/>
          </a:ln>
          <a:effectLst>
            <a:outerShdw blurRad="50800" dist="38100" dir="2700000" algn="tl" rotWithShape="0">
              <a:schemeClr val="tx1">
                <a:lumMod val="85000"/>
                <a:lumOff val="15000"/>
                <a:alpha val="40000"/>
              </a:schemeClr>
            </a:outerShdw>
          </a:effectLst>
        </p:spPr>
        <p:txBody>
          <a:bodyPr vert="horz" wrap="square" lIns="91440" tIns="45720" rIns="91440" bIns="45720" rtlCol="0" anchor="ctr"/>
          <a:lstStyle/>
          <a:p>
            <a:pPr algn="l"/>
            <a:endParaRPr kumimoji="1" lang="zh-CN" altLang="en-US"/>
          </a:p>
        </p:txBody>
      </p:sp>
      <p:sp>
        <p:nvSpPr>
          <p:cNvPr id="8" name="标题 1"/>
          <p:cNvSpPr txBox="1"/>
          <p:nvPr/>
        </p:nvSpPr>
        <p:spPr>
          <a:xfrm>
            <a:off x="-1119495" y="2711577"/>
            <a:ext cx="9460505" cy="2812149"/>
          </a:xfrm>
          <a:prstGeom prst="rect">
            <a:avLst/>
          </a:prstGeom>
          <a:noFill/>
          <a:ln>
            <a:noFill/>
          </a:ln>
        </p:spPr>
        <p:txBody>
          <a:bodyPr vert="horz" wrap="square" lIns="91440" tIns="45720" rIns="91440" bIns="45720" rtlCol="0" anchor="t"/>
          <a:lstStyle/>
          <a:p>
            <a:pPr algn="ctr"/>
            <a:r>
              <a:rPr kumimoji="1" lang="en-US" altLang="zh-CN" sz="1400" dirty="0">
                <a:ln w="12700">
                  <a:noFill/>
                </a:ln>
                <a:solidFill>
                  <a:schemeClr val="bg2">
                    <a:lumMod val="25000"/>
                  </a:schemeClr>
                </a:solidFill>
                <a:latin typeface="Source Han Sans"/>
                <a:ea typeface="Source Han Sans"/>
                <a:cs typeface="Source Han Sans"/>
              </a:rPr>
              <a:t>打开已经准备好的excel文件，共有10000条销售数据。</a:t>
            </a:r>
            <a:endParaRPr kumimoji="1" lang="zh-CN" altLang="en-US" dirty="0"/>
          </a:p>
        </p:txBody>
      </p:sp>
      <p:sp>
        <p:nvSpPr>
          <p:cNvPr id="9"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一、准备数据</a:t>
            </a:r>
            <a:endParaRPr kumimoji="1" lang="zh-CN" altLang="en-US"/>
          </a:p>
        </p:txBody>
      </p:sp>
      <p:sp>
        <p:nvSpPr>
          <p:cNvPr id="10"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2" name="图片 11">
            <a:extLst>
              <a:ext uri="{FF2B5EF4-FFF2-40B4-BE49-F238E27FC236}">
                <a16:creationId xmlns:a16="http://schemas.microsoft.com/office/drawing/2014/main" id="{3A410587-AF67-B001-0417-349FE62353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7489" y="1490138"/>
            <a:ext cx="5223020" cy="4955409"/>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67352" y="1459290"/>
            <a:ext cx="4576202" cy="2033122"/>
          </a:xfrm>
          <a:prstGeom prst="rect">
            <a:avLst/>
          </a:prstGeom>
          <a:noFill/>
          <a:ln>
            <a:noFill/>
          </a:ln>
        </p:spPr>
        <p:txBody>
          <a:bodyPr vert="horz" wrap="square" lIns="0" tIns="0" rIns="0" bIns="0" rtlCol="0" anchor="t"/>
          <a:lstStyle/>
          <a:p>
            <a:pPr algn="ctr"/>
            <a:r>
              <a:rPr kumimoji="1" lang="en-US" altLang="zh-CN" sz="1400" dirty="0">
                <a:ln w="12700">
                  <a:noFill/>
                </a:ln>
                <a:solidFill>
                  <a:schemeClr val="tx1">
                    <a:lumMod val="85000"/>
                    <a:lumOff val="15000"/>
                  </a:schemeClr>
                </a:solidFill>
                <a:latin typeface="Source Han Sans"/>
                <a:ea typeface="Source Han Sans"/>
                <a:cs typeface="Source Han Sans"/>
              </a:rPr>
              <a:t>1、选中数据源中的任意单元格，创建数据透视表。</a:t>
            </a:r>
            <a:endParaRPr kumimoji="1" lang="zh-CN" altLang="en-US" dirty="0"/>
          </a:p>
        </p:txBody>
      </p:sp>
      <p:sp>
        <p:nvSpPr>
          <p:cNvPr id="9" name="标题 1"/>
          <p:cNvSpPr txBox="1"/>
          <p:nvPr/>
        </p:nvSpPr>
        <p:spPr>
          <a:xfrm>
            <a:off x="6432298" y="1459290"/>
            <a:ext cx="4576202" cy="2033122"/>
          </a:xfrm>
          <a:prstGeom prst="rect">
            <a:avLst/>
          </a:prstGeom>
          <a:noFill/>
          <a:ln>
            <a:noFill/>
          </a:ln>
        </p:spPr>
        <p:txBody>
          <a:bodyPr vert="horz" wrap="square" lIns="0" tIns="0" rIns="0" bIns="0" rtlCol="0" anchor="t"/>
          <a:lstStyle/>
          <a:p>
            <a:pPr algn="ctr"/>
            <a:r>
              <a:rPr kumimoji="1" lang="en-US" altLang="zh-CN" sz="1400" dirty="0">
                <a:ln w="12700">
                  <a:noFill/>
                </a:ln>
                <a:solidFill>
                  <a:schemeClr val="tx1">
                    <a:lumMod val="85000"/>
                    <a:lumOff val="15000"/>
                  </a:schemeClr>
                </a:solidFill>
                <a:latin typeface="Source Han Sans"/>
                <a:ea typeface="Source Han Sans"/>
                <a:cs typeface="Source Han Sans"/>
              </a:rPr>
              <a:t>2、弹出“创建数据透视表”对话框，选择数据源区域以及数据透视表的放置位置。</a:t>
            </a:r>
            <a:endParaRPr kumimoji="1" lang="zh-CN" altLang="en-US" dirty="0"/>
          </a:p>
        </p:txBody>
      </p:sp>
      <p:sp>
        <p:nvSpPr>
          <p:cNvPr id="10"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二、制作图表</a:t>
            </a:r>
            <a:endParaRPr kumimoji="1" lang="zh-CN" altLang="en-US"/>
          </a:p>
        </p:txBody>
      </p:sp>
      <p:sp>
        <p:nvSpPr>
          <p:cNvPr id="11"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3" name="图片 12">
            <a:extLst>
              <a:ext uri="{FF2B5EF4-FFF2-40B4-BE49-F238E27FC236}">
                <a16:creationId xmlns:a16="http://schemas.microsoft.com/office/drawing/2014/main" id="{7B717EA6-A794-CD6A-B998-16DFA3A1A8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8877" y="1933353"/>
            <a:ext cx="3620878" cy="4566294"/>
          </a:xfrm>
          <a:prstGeom prst="rect">
            <a:avLst/>
          </a:prstGeom>
        </p:spPr>
      </p:pic>
      <p:pic>
        <p:nvPicPr>
          <p:cNvPr id="15" name="图片 14">
            <a:extLst>
              <a:ext uri="{FF2B5EF4-FFF2-40B4-BE49-F238E27FC236}">
                <a16:creationId xmlns:a16="http://schemas.microsoft.com/office/drawing/2014/main" id="{AF98E628-741C-0063-D1F1-753B61AB5B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43393" y="2689885"/>
            <a:ext cx="5176349" cy="3637787"/>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7737286" y="7"/>
            <a:ext cx="4454715" cy="6857986"/>
          </a:xfrm>
          <a:prstGeom prst="rect">
            <a:avLst/>
          </a:prstGeom>
        </p:spPr>
      </p:pic>
      <p:sp>
        <p:nvSpPr>
          <p:cNvPr id="5" name="标题 1"/>
          <p:cNvSpPr txBox="1"/>
          <p:nvPr/>
        </p:nvSpPr>
        <p:spPr>
          <a:xfrm>
            <a:off x="6802170" y="0"/>
            <a:ext cx="1881456" cy="6857986"/>
          </a:xfrm>
          <a:custGeom>
            <a:avLst/>
            <a:gdLst>
              <a:gd name="connsiteX0" fmla="*/ 1215456 w 1881456"/>
              <a:gd name="connsiteY0" fmla="*/ 0 h 6857986"/>
              <a:gd name="connsiteX1" fmla="*/ 1881456 w 1881456"/>
              <a:gd name="connsiteY1" fmla="*/ 0 h 6857986"/>
              <a:gd name="connsiteX2" fmla="*/ 1784670 w 1881456"/>
              <a:gd name="connsiteY2" fmla="*/ 101516 h 6857986"/>
              <a:gd name="connsiteX3" fmla="*/ 499054 w 1881456"/>
              <a:gd name="connsiteY3" fmla="*/ 3428999 h 6857986"/>
              <a:gd name="connsiteX4" fmla="*/ 1784670 w 1881456"/>
              <a:gd name="connsiteY4" fmla="*/ 6756483 h 6857986"/>
              <a:gd name="connsiteX5" fmla="*/ 1881445 w 1881456"/>
              <a:gd name="connsiteY5" fmla="*/ 6857986 h 6857986"/>
              <a:gd name="connsiteX6" fmla="*/ 1215447 w 1881456"/>
              <a:gd name="connsiteY6" fmla="*/ 6857986 h 6857986"/>
              <a:gd name="connsiteX7" fmla="*/ 1082302 w 1881456"/>
              <a:gd name="connsiteY7" fmla="*/ 6688557 h 6857986"/>
              <a:gd name="connsiteX8" fmla="*/ 0 w 1881456"/>
              <a:gd name="connsiteY8" fmla="*/ 3428999 h 6857986"/>
              <a:gd name="connsiteX9" fmla="*/ 1082302 w 1881456"/>
              <a:gd name="connsiteY9" fmla="*/ 169442 h 6857986"/>
            </a:gdLst>
            <a:ahLst/>
            <a:cxnLst/>
            <a:rect l="l" t="t" r="r" b="b"/>
            <a:pathLst>
              <a:path w="1881456" h="6857986">
                <a:moveTo>
                  <a:pt x="1215456" y="0"/>
                </a:moveTo>
                <a:lnTo>
                  <a:pt x="1881456" y="0"/>
                </a:lnTo>
                <a:lnTo>
                  <a:pt x="1784670" y="101516"/>
                </a:lnTo>
                <a:cubicBezTo>
                  <a:pt x="985895" y="980365"/>
                  <a:pt x="499054" y="2147828"/>
                  <a:pt x="499054" y="3428999"/>
                </a:cubicBezTo>
                <a:cubicBezTo>
                  <a:pt x="499054" y="4710170"/>
                  <a:pt x="985895" y="5877634"/>
                  <a:pt x="1784670" y="6756483"/>
                </a:cubicBezTo>
                <a:lnTo>
                  <a:pt x="1881445" y="6857986"/>
                </a:lnTo>
                <a:lnTo>
                  <a:pt x="1215447" y="6857986"/>
                </a:lnTo>
                <a:lnTo>
                  <a:pt x="1082302" y="6688557"/>
                </a:lnTo>
                <a:cubicBezTo>
                  <a:pt x="402547" y="5779617"/>
                  <a:pt x="0" y="4651318"/>
                  <a:pt x="0" y="3428999"/>
                </a:cubicBezTo>
                <a:cubicBezTo>
                  <a:pt x="0" y="2206680"/>
                  <a:pt x="402547" y="1078381"/>
                  <a:pt x="1082302" y="169442"/>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0679193" y="1844427"/>
            <a:ext cx="1512807" cy="3135865"/>
          </a:xfrm>
          <a:custGeom>
            <a:avLst/>
            <a:gdLst>
              <a:gd name="connsiteX0" fmla="*/ 1512807 w 1512807"/>
              <a:gd name="connsiteY0" fmla="*/ 0 h 3135865"/>
              <a:gd name="connsiteX1" fmla="*/ 1512807 w 1512807"/>
              <a:gd name="connsiteY1" fmla="*/ 3135865 h 3135865"/>
              <a:gd name="connsiteX2" fmla="*/ 1410252 w 1512807"/>
              <a:gd name="connsiteY2" fmla="*/ 3130686 h 3135865"/>
              <a:gd name="connsiteX3" fmla="*/ 0 w 1512807"/>
              <a:gd name="connsiteY3" fmla="*/ 1567932 h 3135865"/>
              <a:gd name="connsiteX4" fmla="*/ 1410252 w 1512807"/>
              <a:gd name="connsiteY4" fmla="*/ 5178 h 3135865"/>
            </a:gdLst>
            <a:ahLst/>
            <a:cxnLst/>
            <a:rect l="l" t="t" r="r" b="b"/>
            <a:pathLst>
              <a:path w="1512807" h="3135865">
                <a:moveTo>
                  <a:pt x="1512807" y="0"/>
                </a:moveTo>
                <a:lnTo>
                  <a:pt x="1512807" y="3135865"/>
                </a:lnTo>
                <a:lnTo>
                  <a:pt x="1410252" y="3130686"/>
                </a:lnTo>
                <a:cubicBezTo>
                  <a:pt x="618135" y="3050242"/>
                  <a:pt x="0" y="2381274"/>
                  <a:pt x="0" y="1567932"/>
                </a:cubicBezTo>
                <a:cubicBezTo>
                  <a:pt x="0" y="754591"/>
                  <a:pt x="618135" y="85622"/>
                  <a:pt x="1410252" y="5178"/>
                </a:cubicBezTo>
                <a:close/>
              </a:path>
            </a:pathLst>
          </a:custGeom>
          <a:solidFill>
            <a:schemeClr val="accent1">
              <a:lumMod val="20000"/>
              <a:lumOff val="80000"/>
            </a:schemeClr>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660400" y="2005226"/>
            <a:ext cx="5435600" cy="1515533"/>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75000"/>
                    <a:lumOff val="25000"/>
                  </a:schemeClr>
                </a:solidFill>
                <a:latin typeface="Source Han Sans"/>
                <a:ea typeface="Source Han Sans"/>
                <a:cs typeface="Source Han Sans"/>
              </a:rPr>
              <a:t>3、弹出“数据透视表字段”窗格，选中字段并将其拖到指定的透视表区域内，即可得到分类汇总结果。</a:t>
            </a:r>
            <a:endParaRPr kumimoji="1" lang="zh-CN" altLang="en-US"/>
          </a:p>
        </p:txBody>
      </p:sp>
      <p:sp>
        <p:nvSpPr>
          <p:cNvPr id="8" name="标题 1"/>
          <p:cNvSpPr txBox="1"/>
          <p:nvPr/>
        </p:nvSpPr>
        <p:spPr>
          <a:xfrm>
            <a:off x="660400" y="3743640"/>
            <a:ext cx="5435600" cy="1515533"/>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75000"/>
                    <a:lumOff val="25000"/>
                  </a:schemeClr>
                </a:solidFill>
                <a:latin typeface="Source Han Sans"/>
                <a:ea typeface="Source Han Sans"/>
                <a:cs typeface="Source Han Sans"/>
              </a:rPr>
              <a:t>4、为了将A4单元格的“行标签”显示为具有实际含义的字段名称，设置数据透视表的报表布局为“表格形式”。</a:t>
            </a:r>
            <a:endParaRPr kumimoji="1" lang="zh-CN" altLang="en-US"/>
          </a:p>
        </p:txBody>
      </p:sp>
      <p:sp>
        <p:nvSpPr>
          <p:cNvPr id="9"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二、制作图表</a:t>
            </a:r>
            <a:endParaRPr kumimoji="1" lang="zh-CN" altLang="en-US"/>
          </a:p>
        </p:txBody>
      </p:sp>
      <p:sp>
        <p:nvSpPr>
          <p:cNvPr id="10"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2" name="图片 11">
            <a:extLst>
              <a:ext uri="{FF2B5EF4-FFF2-40B4-BE49-F238E27FC236}">
                <a16:creationId xmlns:a16="http://schemas.microsoft.com/office/drawing/2014/main" id="{7944BF95-0E39-3199-327A-46A56F2032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1732" y="320194"/>
            <a:ext cx="6292459" cy="2641947"/>
          </a:xfrm>
          <a:prstGeom prst="rect">
            <a:avLst/>
          </a:prstGeom>
        </p:spPr>
      </p:pic>
      <p:pic>
        <p:nvPicPr>
          <p:cNvPr id="14" name="图片 13">
            <a:extLst>
              <a:ext uri="{FF2B5EF4-FFF2-40B4-BE49-F238E27FC236}">
                <a16:creationId xmlns:a16="http://schemas.microsoft.com/office/drawing/2014/main" id="{292B6E73-1EB7-4000-42B7-C8B8B100207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01732" y="3185286"/>
            <a:ext cx="5938491" cy="342900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2535625" y="1473274"/>
            <a:ext cx="7120751" cy="4199313"/>
          </a:xfrm>
          <a:prstGeom prst="roundRect">
            <a:avLst>
              <a:gd name="adj" fmla="val 2269"/>
            </a:avLst>
          </a:prstGeom>
          <a:solidFill>
            <a:schemeClr val="bg1"/>
          </a:solidFill>
          <a:ln w="38100" cap="sq">
            <a:noFill/>
            <a:miter/>
            <a:headEnd/>
            <a:tailEnd/>
          </a:ln>
          <a:effectLst>
            <a:outerShdw blurRad="381000" dist="127000" dir="2700000" algn="tl" rotWithShape="0">
              <a:schemeClr val="tx1">
                <a:lumMod val="85000"/>
                <a:lumOff val="15000"/>
                <a:alpha val="15000"/>
              </a:schemeClr>
            </a:outerShdw>
          </a:effectLst>
        </p:spPr>
        <p:txBody>
          <a:bodyPr vert="horz" wrap="square" lIns="38102" tIns="38102" rIns="38102" bIns="38102" rtlCol="0" anchor="ctr"/>
          <a:lstStyle/>
          <a:p>
            <a:pPr algn="ctr"/>
            <a:endParaRPr kumimoji="1" lang="zh-CN" altLang="en-US"/>
          </a:p>
        </p:txBody>
      </p:sp>
      <p:sp>
        <p:nvSpPr>
          <p:cNvPr id="5" name="标题 1"/>
          <p:cNvSpPr txBox="1"/>
          <p:nvPr/>
        </p:nvSpPr>
        <p:spPr>
          <a:xfrm>
            <a:off x="2535625" y="1462039"/>
            <a:ext cx="7120751" cy="1100614"/>
          </a:xfrm>
          <a:custGeom>
            <a:avLst/>
            <a:gdLst>
              <a:gd name="T0" fmla="*/ 2147483646 w 21600"/>
              <a:gd name="T1" fmla="*/ 1893004841 h 21600"/>
              <a:gd name="T2" fmla="*/ 2147483646 w 21600"/>
              <a:gd name="T3" fmla="*/ 1893004841 h 21600"/>
              <a:gd name="T4" fmla="*/ 2147483646 w 21600"/>
              <a:gd name="T5" fmla="*/ 1893004841 h 21600"/>
              <a:gd name="T6" fmla="*/ 2147483646 w 21600"/>
              <a:gd name="T7" fmla="*/ 1893004841 h 21600"/>
              <a:gd name="T8" fmla="*/ 0 60000 65536"/>
              <a:gd name="T9" fmla="*/ 5898240 60000 65536"/>
              <a:gd name="T10" fmla="*/ 11796480 60000 65536"/>
              <a:gd name="T11" fmla="*/ 17694720 60000 65536"/>
            </a:gdLst>
            <a:ahLst/>
            <a:cxnLst/>
            <a:rect l="0" t="0" r="r" b="b"/>
            <a:pathLst>
              <a:path w="21600" h="21600" extrusionOk="0">
                <a:moveTo>
                  <a:pt x="749" y="0"/>
                </a:moveTo>
                <a:lnTo>
                  <a:pt x="20851" y="0"/>
                </a:lnTo>
                <a:cubicBezTo>
                  <a:pt x="20959" y="0"/>
                  <a:pt x="21039" y="0"/>
                  <a:pt x="21108" y="21"/>
                </a:cubicBezTo>
                <a:cubicBezTo>
                  <a:pt x="21177" y="42"/>
                  <a:pt x="21233" y="83"/>
                  <a:pt x="21291" y="167"/>
                </a:cubicBezTo>
                <a:cubicBezTo>
                  <a:pt x="21354" y="272"/>
                  <a:pt x="21411" y="438"/>
                  <a:pt x="21457" y="649"/>
                </a:cubicBezTo>
                <a:cubicBezTo>
                  <a:pt x="21504" y="861"/>
                  <a:pt x="21540" y="1118"/>
                  <a:pt x="21563" y="1406"/>
                </a:cubicBezTo>
                <a:cubicBezTo>
                  <a:pt x="21582" y="1670"/>
                  <a:pt x="21591" y="1925"/>
                  <a:pt x="21595" y="2239"/>
                </a:cubicBezTo>
                <a:cubicBezTo>
                  <a:pt x="21600" y="2552"/>
                  <a:pt x="21600" y="2924"/>
                  <a:pt x="21600" y="3420"/>
                </a:cubicBezTo>
                <a:lnTo>
                  <a:pt x="21600" y="21600"/>
                </a:lnTo>
                <a:lnTo>
                  <a:pt x="0" y="21585"/>
                </a:lnTo>
                <a:lnTo>
                  <a:pt x="0" y="3405"/>
                </a:lnTo>
                <a:cubicBezTo>
                  <a:pt x="0" y="2917"/>
                  <a:pt x="0" y="2549"/>
                  <a:pt x="5" y="2237"/>
                </a:cubicBezTo>
                <a:cubicBezTo>
                  <a:pt x="9" y="1925"/>
                  <a:pt x="18" y="1670"/>
                  <a:pt x="37" y="1406"/>
                </a:cubicBezTo>
                <a:cubicBezTo>
                  <a:pt x="60" y="1118"/>
                  <a:pt x="96" y="861"/>
                  <a:pt x="143" y="649"/>
                </a:cubicBezTo>
                <a:cubicBezTo>
                  <a:pt x="189" y="438"/>
                  <a:pt x="246" y="272"/>
                  <a:pt x="309" y="167"/>
                </a:cubicBezTo>
                <a:cubicBezTo>
                  <a:pt x="367" y="83"/>
                  <a:pt x="423" y="42"/>
                  <a:pt x="492" y="21"/>
                </a:cubicBezTo>
                <a:cubicBezTo>
                  <a:pt x="561" y="0"/>
                  <a:pt x="643" y="0"/>
                  <a:pt x="752" y="0"/>
                </a:cubicBezTo>
                <a:lnTo>
                  <a:pt x="749" y="0"/>
                </a:lnTo>
                <a:close/>
              </a:path>
            </a:pathLst>
          </a:custGeom>
          <a:gradFill>
            <a:gsLst>
              <a:gs pos="1000">
                <a:schemeClr val="accent1">
                  <a:alpha val="100000"/>
                </a:schemeClr>
              </a:gs>
              <a:gs pos="100000">
                <a:schemeClr val="accent1">
                  <a:lumMod val="60000"/>
                  <a:lumOff val="40000"/>
                  <a:alpha val="100000"/>
                </a:schemeClr>
              </a:gs>
            </a:gsLst>
            <a:lin ang="2700000" scaled="0"/>
          </a:gradFill>
          <a:ln w="12700" cap="sq">
            <a:noFill/>
            <a:miter/>
          </a:ln>
          <a:effectLst/>
        </p:spPr>
        <p:txBody>
          <a:bodyPr vert="horz" wrap="square" lIns="45720" tIns="22860" rIns="45720" bIns="22860" rtlCol="0" anchor="ctr"/>
          <a:lstStyle/>
          <a:p>
            <a:pPr algn="ctr"/>
            <a:endParaRPr kumimoji="1" lang="zh-CN" altLang="en-US"/>
          </a:p>
        </p:txBody>
      </p:sp>
      <p:sp>
        <p:nvSpPr>
          <p:cNvPr id="6" name="标题 1"/>
          <p:cNvSpPr txBox="1"/>
          <p:nvPr/>
        </p:nvSpPr>
        <p:spPr>
          <a:xfrm>
            <a:off x="2914076" y="2886075"/>
            <a:ext cx="6363845" cy="2509887"/>
          </a:xfrm>
          <a:prstGeom prst="rect">
            <a:avLst/>
          </a:prstGeom>
          <a:noFill/>
          <a:ln cap="sq">
            <a:noFill/>
          </a:ln>
        </p:spPr>
        <p:txBody>
          <a:bodyPr vert="horz" wrap="square" lIns="0" tIns="0" rIns="0" bIns="0" rtlCol="0" anchor="t"/>
          <a:lstStyle/>
          <a:p>
            <a:pPr algn="l"/>
            <a:r>
              <a:rPr kumimoji="1" lang="en-US" altLang="zh-CN" sz="1400">
                <a:ln w="12700">
                  <a:noFill/>
                </a:ln>
                <a:solidFill>
                  <a:srgbClr val="404040">
                    <a:alpha val="100000"/>
                  </a:srgbClr>
                </a:solidFill>
                <a:latin typeface="Source Han Sans"/>
                <a:ea typeface="Source Han Sans"/>
                <a:cs typeface="Source Han Sans"/>
              </a:rPr>
              <a:t>5、数据透视表不但可以按照条件对海量数据进行快速分类汇总，而且可以根据用户需求快速调整报表布局和统计分析维度。如需要按照产品和渠道分类两个维度对销售金额进行分类汇总，仅需调整数据透视表的字段布局，将数据透视表行区域中的“分店”换成“产品”，即可将工作表中的数据透视表结果同步更新。</a:t>
            </a:r>
            <a:endParaRPr kumimoji="1" lang="zh-CN" altLang="en-US"/>
          </a:p>
        </p:txBody>
      </p:sp>
      <p:sp>
        <p:nvSpPr>
          <p:cNvPr id="7" name="标题 1"/>
          <p:cNvSpPr txBox="1"/>
          <p:nvPr/>
        </p:nvSpPr>
        <p:spPr>
          <a:xfrm>
            <a:off x="2914076" y="1557440"/>
            <a:ext cx="6363845" cy="909813"/>
          </a:xfrm>
          <a:prstGeom prst="rect">
            <a:avLst/>
          </a:prstGeom>
          <a:noFill/>
          <a:ln cap="sq">
            <a:noFill/>
          </a:ln>
          <a:effectLst/>
        </p:spPr>
        <p:txBody>
          <a:bodyPr vert="horz" wrap="square" lIns="64008" tIns="32004" rIns="64008" bIns="32004" rtlCol="0" anchor="ctr"/>
          <a:lstStyle/>
          <a:p>
            <a:pPr algn="ctr"/>
            <a:r>
              <a:rPr kumimoji="1" lang="en-US" altLang="zh-CN" sz="2400">
                <a:ln w="12700">
                  <a:noFill/>
                </a:ln>
                <a:solidFill>
                  <a:schemeClr val="bg1"/>
                </a:solidFill>
                <a:latin typeface="OPPOSans H"/>
                <a:ea typeface="OPPOSans H"/>
                <a:cs typeface="OPPOSans H"/>
              </a:rPr>
              <a:t>01</a:t>
            </a:r>
            <a:endParaRPr kumimoji="1" lang="zh-CN" altLang="en-US"/>
          </a:p>
        </p:txBody>
      </p:sp>
      <p:sp>
        <p:nvSpPr>
          <p:cNvPr id="8"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二、制作图表</a:t>
            </a:r>
            <a:endParaRPr kumimoji="1" lang="zh-CN" altLang="en-US"/>
          </a:p>
        </p:txBody>
      </p:sp>
      <p:sp>
        <p:nvSpPr>
          <p:cNvPr id="9"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1" name="图片 10">
            <a:extLst>
              <a:ext uri="{FF2B5EF4-FFF2-40B4-BE49-F238E27FC236}">
                <a16:creationId xmlns:a16="http://schemas.microsoft.com/office/drawing/2014/main" id="{EED453F4-4B69-02D1-44FE-A1D2593FF6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88058" y="3747019"/>
            <a:ext cx="7403184" cy="3107081"/>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7935401" y="1885105"/>
            <a:ext cx="3583498" cy="3713014"/>
          </a:xfrm>
          <a:prstGeom prst="rect">
            <a:avLst/>
          </a:prstGeom>
        </p:spPr>
      </p:pic>
      <p:sp>
        <p:nvSpPr>
          <p:cNvPr id="5" name="标题 1"/>
          <p:cNvSpPr txBox="1"/>
          <p:nvPr/>
        </p:nvSpPr>
        <p:spPr>
          <a:xfrm>
            <a:off x="660400" y="1535650"/>
            <a:ext cx="3116603" cy="4411925"/>
          </a:xfrm>
          <a:prstGeom prst="roundRect">
            <a:avLst>
              <a:gd name="adj" fmla="val 3605"/>
            </a:avLst>
          </a:prstGeom>
          <a:gradFill>
            <a:gsLst>
              <a:gs pos="0">
                <a:schemeClr val="accent1">
                  <a:lumMod val="60000"/>
                  <a:lumOff val="40000"/>
                </a:schemeClr>
              </a:gs>
              <a:gs pos="73000">
                <a:schemeClr val="accent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rot="5400000">
            <a:off x="2913003" y="276114"/>
            <a:ext cx="3713016" cy="6930997"/>
          </a:xfrm>
          <a:prstGeom prst="roundRect">
            <a:avLst>
              <a:gd name="adj" fmla="val 4663"/>
            </a:avLst>
          </a:prstGeom>
          <a:solidFill>
            <a:schemeClr val="bg1"/>
          </a:solidFill>
          <a:ln w="12700" cap="sq">
            <a:noFill/>
            <a:miter/>
          </a:ln>
          <a:effectLst>
            <a:outerShdw blurRad="355600" dist="38100" dir="2700000" algn="tl" rotWithShape="0">
              <a:srgbClr val="000000">
                <a:alpha val="10000"/>
              </a:srgb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1683078" y="2194560"/>
            <a:ext cx="6234102" cy="3131819"/>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6、如再次添加新的要求，例如要对全年销售记录按照渠道分类、分店、产品3个维度进行分类汇总，仅需调整数据透视表的字段布局，在数据透视表行区域中放置“分类”和“分店”字段，在数据透视表列区域中放置“产品”字段，即可将工作表中的数据透视表结果同步更新。</a:t>
            </a:r>
            <a:endParaRPr kumimoji="1" lang="zh-CN" altLang="en-US"/>
          </a:p>
        </p:txBody>
      </p:sp>
      <p:sp>
        <p:nvSpPr>
          <p:cNvPr id="8" name="标题 1"/>
          <p:cNvSpPr txBox="1"/>
          <p:nvPr/>
        </p:nvSpPr>
        <p:spPr>
          <a:xfrm rot="16200000" flipH="1">
            <a:off x="7838970" y="2058373"/>
            <a:ext cx="223652" cy="223652"/>
          </a:xfrm>
          <a:custGeom>
            <a:avLst/>
            <a:gdLst>
              <a:gd name="connsiteX0" fmla="*/ 0 w 1272540"/>
              <a:gd name="connsiteY0" fmla="*/ 636270 h 1272540"/>
              <a:gd name="connsiteX1" fmla="*/ 152400 w 1272540"/>
              <a:gd name="connsiteY1" fmla="*/ 483870 h 1272540"/>
              <a:gd name="connsiteX2" fmla="*/ 483870 w 1272540"/>
              <a:gd name="connsiteY2" fmla="*/ 483870 h 1272540"/>
              <a:gd name="connsiteX3" fmla="*/ 483870 w 1272540"/>
              <a:gd name="connsiteY3" fmla="*/ 152400 h 1272540"/>
              <a:gd name="connsiteX4" fmla="*/ 636270 w 1272540"/>
              <a:gd name="connsiteY4" fmla="*/ 0 h 1272540"/>
              <a:gd name="connsiteX5" fmla="*/ 788670 w 1272540"/>
              <a:gd name="connsiteY5" fmla="*/ 152400 h 1272540"/>
              <a:gd name="connsiteX6" fmla="*/ 788670 w 1272540"/>
              <a:gd name="connsiteY6" fmla="*/ 483870 h 1272540"/>
              <a:gd name="connsiteX7" fmla="*/ 1120140 w 1272540"/>
              <a:gd name="connsiteY7" fmla="*/ 483870 h 1272540"/>
              <a:gd name="connsiteX8" fmla="*/ 1272540 w 1272540"/>
              <a:gd name="connsiteY8" fmla="*/ 636270 h 1272540"/>
              <a:gd name="connsiteX9" fmla="*/ 1120140 w 1272540"/>
              <a:gd name="connsiteY9" fmla="*/ 788670 h 1272540"/>
              <a:gd name="connsiteX10" fmla="*/ 788670 w 1272540"/>
              <a:gd name="connsiteY10" fmla="*/ 788670 h 1272540"/>
              <a:gd name="connsiteX11" fmla="*/ 788670 w 1272540"/>
              <a:gd name="connsiteY11" fmla="*/ 1120140 h 1272540"/>
              <a:gd name="connsiteX12" fmla="*/ 636270 w 1272540"/>
              <a:gd name="connsiteY12" fmla="*/ 1272540 h 1272540"/>
              <a:gd name="connsiteX13" fmla="*/ 483870 w 1272540"/>
              <a:gd name="connsiteY13" fmla="*/ 1120140 h 1272540"/>
              <a:gd name="connsiteX14" fmla="*/ 483870 w 1272540"/>
              <a:gd name="connsiteY14" fmla="*/ 788670 h 1272540"/>
              <a:gd name="connsiteX15" fmla="*/ 152400 w 1272540"/>
              <a:gd name="connsiteY15" fmla="*/ 788670 h 1272540"/>
              <a:gd name="connsiteX16" fmla="*/ 0 w 1272540"/>
              <a:gd name="connsiteY16" fmla="*/ 636270 h 1272540"/>
            </a:gdLst>
            <a:ahLst/>
            <a:cxnLst/>
            <a:rect l="l" t="t" r="r" b="b"/>
            <a:pathLst>
              <a:path w="1272540" h="1272540">
                <a:moveTo>
                  <a:pt x="0" y="636270"/>
                </a:moveTo>
                <a:cubicBezTo>
                  <a:pt x="0" y="552102"/>
                  <a:pt x="68232" y="483870"/>
                  <a:pt x="152400" y="483870"/>
                </a:cubicBezTo>
                <a:lnTo>
                  <a:pt x="483870" y="483870"/>
                </a:lnTo>
                <a:lnTo>
                  <a:pt x="483870" y="152400"/>
                </a:lnTo>
                <a:cubicBezTo>
                  <a:pt x="483870" y="68232"/>
                  <a:pt x="552102" y="0"/>
                  <a:pt x="636270" y="0"/>
                </a:cubicBezTo>
                <a:cubicBezTo>
                  <a:pt x="720438" y="0"/>
                  <a:pt x="788670" y="68232"/>
                  <a:pt x="788670" y="152400"/>
                </a:cubicBezTo>
                <a:lnTo>
                  <a:pt x="788670" y="483870"/>
                </a:lnTo>
                <a:lnTo>
                  <a:pt x="1120140" y="483870"/>
                </a:lnTo>
                <a:cubicBezTo>
                  <a:pt x="1204308" y="483870"/>
                  <a:pt x="1272540" y="552102"/>
                  <a:pt x="1272540" y="636270"/>
                </a:cubicBezTo>
                <a:cubicBezTo>
                  <a:pt x="1272540" y="720438"/>
                  <a:pt x="1204308" y="788670"/>
                  <a:pt x="1120140" y="788670"/>
                </a:cubicBezTo>
                <a:lnTo>
                  <a:pt x="788670" y="788670"/>
                </a:lnTo>
                <a:lnTo>
                  <a:pt x="788670" y="1120140"/>
                </a:lnTo>
                <a:cubicBezTo>
                  <a:pt x="788670" y="1204308"/>
                  <a:pt x="720438" y="1272540"/>
                  <a:pt x="636270" y="1272540"/>
                </a:cubicBezTo>
                <a:cubicBezTo>
                  <a:pt x="552102" y="1272540"/>
                  <a:pt x="483870" y="1204308"/>
                  <a:pt x="483870" y="1120140"/>
                </a:cubicBezTo>
                <a:lnTo>
                  <a:pt x="483870" y="788670"/>
                </a:lnTo>
                <a:lnTo>
                  <a:pt x="152400" y="788670"/>
                </a:lnTo>
                <a:cubicBezTo>
                  <a:pt x="68232" y="788670"/>
                  <a:pt x="0" y="720438"/>
                  <a:pt x="0" y="636270"/>
                </a:cubicBezTo>
                <a:close/>
              </a:path>
            </a:pathLst>
          </a:custGeom>
          <a:solidFill>
            <a:schemeClr val="accent1">
              <a:alpha val="75000"/>
            </a:schemeClr>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二、制作图表</a:t>
            </a:r>
            <a:endParaRPr kumimoji="1" lang="zh-CN" altLang="en-US"/>
          </a:p>
        </p:txBody>
      </p:sp>
      <p:sp>
        <p:nvSpPr>
          <p:cNvPr id="10"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pic>
        <p:nvPicPr>
          <p:cNvPr id="12" name="图片 11">
            <a:extLst>
              <a:ext uri="{FF2B5EF4-FFF2-40B4-BE49-F238E27FC236}">
                <a16:creationId xmlns:a16="http://schemas.microsoft.com/office/drawing/2014/main" id="{8DB412B4-4285-8695-4CFC-9A935A5ADE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02700" y="3208142"/>
            <a:ext cx="7610573" cy="3192873"/>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项目总结</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06</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E8A150D5-5421-C00F-FEBF-C7D910E1D3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0845800" y="1130300"/>
            <a:ext cx="970280" cy="681454"/>
          </a:xfrm>
          <a:prstGeom prst="rect">
            <a:avLst/>
          </a:prstGeom>
          <a:noFill/>
          <a:ln>
            <a:noFill/>
          </a:ln>
        </p:spPr>
        <p:txBody>
          <a:bodyPr vert="horz" wrap="square" lIns="0" tIns="0" rIns="0" bIns="0" rtlCol="0" anchor="t"/>
          <a:lstStyle/>
          <a:p>
            <a:pPr algn="r"/>
            <a:r>
              <a:rPr kumimoji="1" lang="en-US" altLang="zh-CN" sz="9600">
                <a:ln w="15875">
                  <a:solidFill>
                    <a:srgbClr val="3860F4">
                      <a:alpha val="100000"/>
                    </a:srgbClr>
                  </a:solidFill>
                </a:ln>
                <a:noFill/>
                <a:latin typeface="Source Han Sans"/>
                <a:ea typeface="Source Han Sans"/>
                <a:cs typeface="Source Han Sans"/>
              </a:rPr>
              <a:t>”</a:t>
            </a:r>
            <a:endParaRPr kumimoji="1" lang="zh-CN" altLang="en-US"/>
          </a:p>
        </p:txBody>
      </p:sp>
      <p:sp>
        <p:nvSpPr>
          <p:cNvPr id="5" name="标题 1"/>
          <p:cNvSpPr txBox="1"/>
          <p:nvPr/>
        </p:nvSpPr>
        <p:spPr>
          <a:xfrm>
            <a:off x="6197600" y="3835720"/>
            <a:ext cx="5321300" cy="1978340"/>
          </a:xfrm>
          <a:prstGeom prst="roundRect">
            <a:avLst>
              <a:gd name="adj" fmla="val 5422"/>
            </a:avLst>
          </a:prstGeom>
          <a:solidFill>
            <a:schemeClr val="bg1"/>
          </a:solidFill>
          <a:ln w="12700" cap="sq">
            <a:noFill/>
            <a:miter/>
          </a:ln>
          <a:effectLst>
            <a:outerShdw blurRad="241300" sx="102000" sy="102000" algn="ctr" rotWithShape="0">
              <a:schemeClr val="accent1">
                <a:alpha val="10000"/>
              </a:scheme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6376670" y="4366260"/>
            <a:ext cx="4963160" cy="1134068"/>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本项目将展示怎样通过Excel来制作数据透视表，操作基于windows下的Excel 2019完成。</a:t>
            </a:r>
            <a:endParaRPr kumimoji="1" lang="zh-CN" altLang="en-US"/>
          </a:p>
        </p:txBody>
      </p:sp>
      <p:sp>
        <p:nvSpPr>
          <p:cNvPr id="7" name="标题 1"/>
          <p:cNvSpPr txBox="1"/>
          <p:nvPr/>
        </p:nvSpPr>
        <p:spPr>
          <a:xfrm>
            <a:off x="6197600" y="3842674"/>
            <a:ext cx="73660" cy="1961502"/>
          </a:xfrm>
          <a:prstGeom prst="roundRect">
            <a:avLst>
              <a:gd name="adj" fmla="val 5422"/>
            </a:avLst>
          </a:prstGeom>
          <a:solidFill>
            <a:schemeClr val="accent1"/>
          </a:solidFill>
          <a:ln w="12700" cap="sq">
            <a:noFill/>
            <a:miter/>
          </a:ln>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6197600" y="1549720"/>
            <a:ext cx="5321300" cy="1978340"/>
          </a:xfrm>
          <a:prstGeom prst="roundRect">
            <a:avLst>
              <a:gd name="adj" fmla="val 5422"/>
            </a:avLst>
          </a:prstGeom>
          <a:solidFill>
            <a:schemeClr val="bg1"/>
          </a:solidFill>
          <a:ln w="12700" cap="sq">
            <a:noFill/>
            <a:miter/>
          </a:ln>
          <a:effectLst>
            <a:outerShdw blurRad="241300" sx="102000" sy="102000" algn="ctr" rotWithShape="0">
              <a:schemeClr val="accent1">
                <a:alpha val="10000"/>
              </a:schemeClr>
            </a:outerShdw>
          </a:effectLst>
        </p:spPr>
        <p:txBody>
          <a:bodyPr vert="horz" wrap="square" lIns="91440" tIns="45720" rIns="91440" bIns="45720" rtlCol="0" anchor="ctr"/>
          <a:lstStyle/>
          <a:p>
            <a:pPr algn="ctr"/>
            <a:endParaRPr kumimoji="1" lang="zh-CN" altLang="en-US"/>
          </a:p>
        </p:txBody>
      </p:sp>
      <p:sp>
        <p:nvSpPr>
          <p:cNvPr id="9" name="标题 1"/>
          <p:cNvSpPr txBox="1"/>
          <p:nvPr/>
        </p:nvSpPr>
        <p:spPr>
          <a:xfrm>
            <a:off x="6376670" y="2080260"/>
            <a:ext cx="4963160" cy="1134068"/>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Excel表格的强大是你想象不到的，只有学完后，你才知道原来小小的办公软件蕴含如此大的信息。而且对于表格的运用，还需要用到很多函数。比如，一个办公室文员，工作中只是利用Excel统计下简单的数据。这个时候你只需要学会vlookup，sumifs，countif，averageif等工作中经常用到的查找统计函数，就能解决工作中的大部分问题。此外还有求和、筛选、求平均数、多个sheet表格叠加、查找/替换等等，在实际应用中，Excel表格可以充当一般的计算器，或者计算个人收支情况，计算储蓄，大到可以进行专业的科学统计运算。</a:t>
            </a:r>
            <a:endParaRPr kumimoji="1" lang="zh-CN" altLang="en-US"/>
          </a:p>
        </p:txBody>
      </p:sp>
      <p:sp>
        <p:nvSpPr>
          <p:cNvPr id="10" name="标题 1"/>
          <p:cNvSpPr txBox="1"/>
          <p:nvPr/>
        </p:nvSpPr>
        <p:spPr>
          <a:xfrm>
            <a:off x="6197600" y="1556674"/>
            <a:ext cx="73660" cy="1961502"/>
          </a:xfrm>
          <a:prstGeom prst="roundRect">
            <a:avLst>
              <a:gd name="adj" fmla="val 5422"/>
            </a:avLst>
          </a:prstGeom>
          <a:solidFill>
            <a:schemeClr val="accent2"/>
          </a:solidFill>
          <a:ln w="12700" cap="sq">
            <a:noFill/>
            <a:miter/>
          </a:ln>
          <a:effectLst/>
        </p:spPr>
        <p:txBody>
          <a:bodyPr vert="horz" wrap="square" lIns="91440" tIns="45720" rIns="91440" bIns="45720" rtlCol="0" anchor="ctr"/>
          <a:lstStyle/>
          <a:p>
            <a:pPr algn="ctr"/>
            <a:endParaRPr kumimoji="1" lang="zh-CN" altLang="en-US"/>
          </a:p>
        </p:txBody>
      </p:sp>
      <p:sp>
        <p:nvSpPr>
          <p:cNvPr id="11" name="标题 1"/>
          <p:cNvSpPr txBox="1"/>
          <p:nvPr/>
        </p:nvSpPr>
        <p:spPr>
          <a:xfrm>
            <a:off x="660400" y="3835720"/>
            <a:ext cx="5321300" cy="1978340"/>
          </a:xfrm>
          <a:prstGeom prst="roundRect">
            <a:avLst>
              <a:gd name="adj" fmla="val 5422"/>
            </a:avLst>
          </a:prstGeom>
          <a:solidFill>
            <a:schemeClr val="bg1"/>
          </a:solidFill>
          <a:ln w="12700" cap="sq">
            <a:noFill/>
            <a:miter/>
          </a:ln>
          <a:effectLst>
            <a:outerShdw blurRad="241300" sx="102000" sy="102000" algn="ctr" rotWithShape="0">
              <a:schemeClr val="accent1">
                <a:alpha val="10000"/>
              </a:schemeClr>
            </a:outerShdw>
          </a:effectLst>
        </p:spPr>
        <p:txBody>
          <a:bodyPr vert="horz" wrap="square" lIns="91440" tIns="45720" rIns="91440" bIns="45720" rtlCol="0" anchor="ctr"/>
          <a:lstStyle/>
          <a:p>
            <a:pPr algn="ctr"/>
            <a:endParaRPr kumimoji="1" lang="zh-CN" altLang="en-US"/>
          </a:p>
        </p:txBody>
      </p:sp>
      <p:sp>
        <p:nvSpPr>
          <p:cNvPr id="12" name="标题 1"/>
          <p:cNvSpPr txBox="1"/>
          <p:nvPr/>
        </p:nvSpPr>
        <p:spPr>
          <a:xfrm>
            <a:off x="839470" y="4366260"/>
            <a:ext cx="4963160" cy="1134068"/>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当今社会已经步入信息时代，人们在职场中接触的数据量越来越大，Excel报表中容纳的数据经常会有成千上万条，甚至几十万条，与此同时，面对日益激烈的市场竞争和不断精细 化的业务需求，人们对数据统计分析的要求也不断提高。数据透视表是Excel中一个强大的数据处理和统计分析工具，可以实现海量数据的快速分类汇总和统计分析。其不但功能强大，而且操作简单，仅需用鼠标进行相关操作即可满足大部分需求。</a:t>
            </a:r>
            <a:endParaRPr kumimoji="1" lang="zh-CN" altLang="en-US"/>
          </a:p>
        </p:txBody>
      </p:sp>
      <p:sp>
        <p:nvSpPr>
          <p:cNvPr id="13" name="标题 1"/>
          <p:cNvSpPr txBox="1"/>
          <p:nvPr/>
        </p:nvSpPr>
        <p:spPr>
          <a:xfrm>
            <a:off x="660400" y="3842674"/>
            <a:ext cx="73660" cy="1961502"/>
          </a:xfrm>
          <a:prstGeom prst="roundRect">
            <a:avLst>
              <a:gd name="adj" fmla="val 5422"/>
            </a:avLst>
          </a:prstGeom>
          <a:solidFill>
            <a:schemeClr val="accent2"/>
          </a:solidFill>
          <a:ln w="12700" cap="sq">
            <a:noFill/>
            <a:miter/>
          </a:ln>
          <a:effectLst/>
        </p:spPr>
        <p:txBody>
          <a:bodyPr vert="horz" wrap="square" lIns="91440" tIns="45720" rIns="91440" bIns="45720" rtlCol="0" anchor="ctr"/>
          <a:lstStyle/>
          <a:p>
            <a:pPr algn="ctr"/>
            <a:endParaRPr kumimoji="1" lang="zh-CN" altLang="en-US"/>
          </a:p>
        </p:txBody>
      </p:sp>
      <p:sp>
        <p:nvSpPr>
          <p:cNvPr id="14" name="标题 1"/>
          <p:cNvSpPr txBox="1"/>
          <p:nvPr/>
        </p:nvSpPr>
        <p:spPr>
          <a:xfrm>
            <a:off x="660400" y="1549720"/>
            <a:ext cx="5321300" cy="1978340"/>
          </a:xfrm>
          <a:prstGeom prst="roundRect">
            <a:avLst>
              <a:gd name="adj" fmla="val 5422"/>
            </a:avLst>
          </a:prstGeom>
          <a:solidFill>
            <a:schemeClr val="bg1"/>
          </a:solidFill>
          <a:ln w="12700" cap="sq">
            <a:noFill/>
            <a:miter/>
          </a:ln>
          <a:effectLst>
            <a:outerShdw blurRad="241300" sx="102000" sy="102000" algn="ctr" rotWithShape="0">
              <a:schemeClr val="accent1">
                <a:alpha val="10000"/>
              </a:schemeClr>
            </a:outerShdw>
          </a:effectLst>
        </p:spPr>
        <p:txBody>
          <a:bodyPr vert="horz" wrap="square" lIns="91440" tIns="45720" rIns="91440" bIns="45720" rtlCol="0" anchor="ctr"/>
          <a:lstStyle/>
          <a:p>
            <a:pPr algn="ctr"/>
            <a:endParaRPr kumimoji="1" lang="zh-CN" altLang="en-US"/>
          </a:p>
        </p:txBody>
      </p:sp>
      <p:sp>
        <p:nvSpPr>
          <p:cNvPr id="15" name="标题 1"/>
          <p:cNvSpPr txBox="1"/>
          <p:nvPr/>
        </p:nvSpPr>
        <p:spPr>
          <a:xfrm>
            <a:off x="839470" y="2080260"/>
            <a:ext cx="4963160" cy="1134068"/>
          </a:xfrm>
          <a:prstGeom prst="rect">
            <a:avLst/>
          </a:prstGeom>
          <a:noFill/>
          <a:ln>
            <a:noFill/>
          </a:ln>
        </p:spPr>
        <p:txBody>
          <a:bodyPr vert="horz" wrap="square" lIns="0" tIns="0" rIns="0" bIns="0" rtlCol="0" anchor="t"/>
          <a:lstStyle/>
          <a:p>
            <a:pPr algn="l"/>
            <a:r>
              <a:rPr kumimoji="1" lang="en-US" altLang="zh-CN" sz="1400">
                <a:ln w="12700">
                  <a:noFill/>
                </a:ln>
                <a:solidFill>
                  <a:schemeClr val="tx1"/>
                </a:solidFill>
                <a:latin typeface="Source Han Sans"/>
                <a:ea typeface="Source Han Sans"/>
                <a:cs typeface="Source Han Sans"/>
              </a:rPr>
              <a:t>身处大数据时代，数据已经渗透到每个行业或领域，无论你从事什么工作，可能都会和数据打交道，需要完成数据汇总、数据比对、数据提取或者数据报表制作等工作。手动处理这类问题，不仅费时费力，而且容易出错。其实Excel早就具备了对应的功能Excel表格可以说在办公软件三个课程中的重点和难点。我们可以通过Excel表格，直观的看到数据统计，也可以通过制作图表的形式实现数据可视化。</a:t>
            </a:r>
            <a:endParaRPr kumimoji="1" lang="zh-CN" altLang="en-US"/>
          </a:p>
        </p:txBody>
      </p:sp>
      <p:sp>
        <p:nvSpPr>
          <p:cNvPr id="16" name="标题 1"/>
          <p:cNvSpPr txBox="1"/>
          <p:nvPr/>
        </p:nvSpPr>
        <p:spPr>
          <a:xfrm>
            <a:off x="660400" y="1556674"/>
            <a:ext cx="73660" cy="1961502"/>
          </a:xfrm>
          <a:prstGeom prst="roundRect">
            <a:avLst>
              <a:gd name="adj" fmla="val 5422"/>
            </a:avLst>
          </a:prstGeom>
          <a:solidFill>
            <a:schemeClr val="accent1"/>
          </a:solidFill>
          <a:ln w="12700" cap="sq">
            <a:noFill/>
            <a:miter/>
          </a:ln>
          <a:effectLst/>
        </p:spPr>
        <p:txBody>
          <a:bodyPr vert="horz" wrap="square" lIns="91440" tIns="45720" rIns="91440" bIns="45720" rtlCol="0" anchor="ctr"/>
          <a:lstStyle/>
          <a:p>
            <a:pPr algn="ctr"/>
            <a:endParaRPr kumimoji="1" lang="zh-CN" altLang="en-US"/>
          </a:p>
        </p:txBody>
      </p:sp>
      <p:sp>
        <p:nvSpPr>
          <p:cNvPr id="17" name="标题 1"/>
          <p:cNvSpPr txBox="1"/>
          <p:nvPr/>
        </p:nvSpPr>
        <p:spPr>
          <a:xfrm>
            <a:off x="839469" y="1690093"/>
            <a:ext cx="4964400" cy="294555"/>
          </a:xfrm>
          <a:prstGeom prst="rect">
            <a:avLst/>
          </a:prstGeom>
          <a:noFill/>
          <a:ln>
            <a:noFill/>
          </a:ln>
        </p:spPr>
        <p:txBody>
          <a:bodyPr vert="horz" wrap="square" lIns="0" tIns="0" rIns="0" bIns="0" rtlCol="0" anchor="ctr"/>
          <a:lstStyle/>
          <a:p>
            <a:pPr algn="l"/>
            <a:r>
              <a:rPr kumimoji="1" lang="en-US" altLang="zh-CN" sz="1800">
                <a:ln w="12700">
                  <a:noFill/>
                </a:ln>
                <a:solidFill>
                  <a:schemeClr val="accent1"/>
                </a:solidFill>
                <a:latin typeface="Source Han Sans"/>
                <a:ea typeface="Source Han Sans"/>
                <a:cs typeface="Source Han Sans"/>
              </a:rPr>
              <a:t>01</a:t>
            </a:r>
            <a:endParaRPr kumimoji="1" lang="zh-CN" altLang="en-US"/>
          </a:p>
        </p:txBody>
      </p:sp>
      <p:sp>
        <p:nvSpPr>
          <p:cNvPr id="18" name="标题 1"/>
          <p:cNvSpPr txBox="1"/>
          <p:nvPr/>
        </p:nvSpPr>
        <p:spPr>
          <a:xfrm>
            <a:off x="839469" y="4021813"/>
            <a:ext cx="4964400" cy="294555"/>
          </a:xfrm>
          <a:prstGeom prst="rect">
            <a:avLst/>
          </a:prstGeom>
          <a:noFill/>
          <a:ln>
            <a:noFill/>
          </a:ln>
        </p:spPr>
        <p:txBody>
          <a:bodyPr vert="horz" wrap="square" lIns="0" tIns="0" rIns="0" bIns="0" rtlCol="0" anchor="ctr"/>
          <a:lstStyle/>
          <a:p>
            <a:pPr algn="l"/>
            <a:r>
              <a:rPr kumimoji="1" lang="en-US" altLang="zh-CN" sz="1800">
                <a:ln w="12700">
                  <a:noFill/>
                </a:ln>
                <a:solidFill>
                  <a:schemeClr val="accent2"/>
                </a:solidFill>
                <a:latin typeface="Source Han Sans"/>
                <a:ea typeface="Source Han Sans"/>
                <a:cs typeface="Source Han Sans"/>
              </a:rPr>
              <a:t>03</a:t>
            </a:r>
            <a:endParaRPr kumimoji="1" lang="zh-CN" altLang="en-US"/>
          </a:p>
        </p:txBody>
      </p:sp>
      <p:sp>
        <p:nvSpPr>
          <p:cNvPr id="19" name="标题 1"/>
          <p:cNvSpPr txBox="1"/>
          <p:nvPr/>
        </p:nvSpPr>
        <p:spPr>
          <a:xfrm>
            <a:off x="6376670" y="1690093"/>
            <a:ext cx="4964400" cy="294555"/>
          </a:xfrm>
          <a:prstGeom prst="rect">
            <a:avLst/>
          </a:prstGeom>
          <a:noFill/>
          <a:ln>
            <a:noFill/>
          </a:ln>
        </p:spPr>
        <p:txBody>
          <a:bodyPr vert="horz" wrap="square" lIns="0" tIns="0" rIns="0" bIns="0" rtlCol="0" anchor="ctr"/>
          <a:lstStyle/>
          <a:p>
            <a:pPr algn="l"/>
            <a:r>
              <a:rPr kumimoji="1" lang="en-US" altLang="zh-CN" sz="1800">
                <a:ln w="12700">
                  <a:noFill/>
                </a:ln>
                <a:solidFill>
                  <a:schemeClr val="accent2"/>
                </a:solidFill>
                <a:latin typeface="Source Han Sans"/>
                <a:ea typeface="Source Han Sans"/>
                <a:cs typeface="Source Han Sans"/>
              </a:rPr>
              <a:t>02</a:t>
            </a:r>
            <a:endParaRPr kumimoji="1" lang="zh-CN" altLang="en-US"/>
          </a:p>
        </p:txBody>
      </p:sp>
      <p:sp>
        <p:nvSpPr>
          <p:cNvPr id="20" name="标题 1"/>
          <p:cNvSpPr txBox="1"/>
          <p:nvPr/>
        </p:nvSpPr>
        <p:spPr>
          <a:xfrm>
            <a:off x="6376670" y="4021813"/>
            <a:ext cx="4964400" cy="294555"/>
          </a:xfrm>
          <a:prstGeom prst="rect">
            <a:avLst/>
          </a:prstGeom>
          <a:noFill/>
          <a:ln>
            <a:noFill/>
          </a:ln>
        </p:spPr>
        <p:txBody>
          <a:bodyPr vert="horz" wrap="square" lIns="0" tIns="0" rIns="0" bIns="0" rtlCol="0" anchor="ctr"/>
          <a:lstStyle/>
          <a:p>
            <a:pPr algn="l"/>
            <a:r>
              <a:rPr kumimoji="1" lang="en-US" altLang="zh-CN" sz="1800">
                <a:ln w="12700">
                  <a:noFill/>
                </a:ln>
                <a:solidFill>
                  <a:schemeClr val="accent1"/>
                </a:solidFill>
                <a:latin typeface="Source Han Sans"/>
                <a:ea typeface="Source Han Sans"/>
                <a:cs typeface="Source Han Sans"/>
              </a:rPr>
              <a:t>04</a:t>
            </a:r>
            <a:endParaRPr kumimoji="1" lang="zh-CN" altLang="en-US"/>
          </a:p>
        </p:txBody>
      </p:sp>
      <p:sp>
        <p:nvSpPr>
          <p:cNvPr id="21"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项目背景</a:t>
            </a:r>
            <a:endParaRPr kumimoji="1" lang="zh-CN" altLang="en-US"/>
          </a:p>
        </p:txBody>
      </p:sp>
      <p:sp>
        <p:nvSpPr>
          <p:cNvPr id="22"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9437997" y="3127811"/>
            <a:ext cx="1933977" cy="3838521"/>
          </a:xfrm>
          <a:prstGeom prst="roundRect">
            <a:avLst>
              <a:gd name="adj" fmla="val 2882"/>
            </a:avLst>
          </a:prstGeom>
          <a:solidFill>
            <a:srgbClr val="FFFFFF">
              <a:alpha val="100000"/>
            </a:srgbClr>
          </a:solidFill>
          <a:ln w="12700" cap="flat">
            <a:noFill/>
            <a:miter/>
          </a:ln>
          <a:effectLst>
            <a:outerShdw blurRad="127000" algn="ctr" rotWithShape="0">
              <a:schemeClr val="accent1">
                <a:alpha val="15000"/>
              </a:schemeClr>
            </a:outerShdw>
          </a:effectLst>
        </p:spPr>
        <p:txBody>
          <a:bodyPr vert="horz" wrap="square" lIns="91440" tIns="45720" rIns="91440" bIns="45720" rtlCol="0" anchor="ctr"/>
          <a:lstStyle/>
          <a:p>
            <a:pPr algn="l"/>
            <a:r>
              <a:rPr kumimoji="1" lang="en-US" altLang="zh-CN" sz="1800">
                <a:ln w="12700">
                  <a:noFill/>
                </a:ln>
                <a:solidFill>
                  <a:srgbClr val="FFFFFF">
                    <a:alpha val="100000"/>
                  </a:srgbClr>
                </a:solidFill>
                <a:latin typeface="OPPOSans L"/>
                <a:ea typeface="OPPOSans L"/>
                <a:cs typeface="OPPOSans L"/>
              </a:rPr>
              <a:t>电商体量增速迅猛</a:t>
            </a:r>
            <a:endParaRPr kumimoji="1" lang="zh-CN" altLang="en-US"/>
          </a:p>
        </p:txBody>
      </p:sp>
      <p:sp>
        <p:nvSpPr>
          <p:cNvPr id="5" name="标题 1"/>
          <p:cNvSpPr txBox="1"/>
          <p:nvPr/>
        </p:nvSpPr>
        <p:spPr>
          <a:xfrm rot="16200000" flipH="1">
            <a:off x="7458225" y="4986454"/>
            <a:ext cx="3779083" cy="180685"/>
          </a:xfrm>
          <a:prstGeom prst="trapezoid">
            <a:avLst>
              <a:gd name="adj" fmla="val 196907"/>
            </a:avLst>
          </a:prstGeom>
          <a:gradFill>
            <a:gsLst>
              <a:gs pos="0">
                <a:schemeClr val="accent1">
                  <a:alpha val="0"/>
                </a:schemeClr>
              </a:gs>
              <a:gs pos="100000">
                <a:schemeClr val="accent1">
                  <a:alpha val="28000"/>
                </a:schemeClr>
              </a:gs>
            </a:gsLst>
            <a:lin ang="5400000" scaled="0"/>
          </a:gradFill>
          <a:ln w="12700" cap="flat">
            <a:noFill/>
            <a:miter/>
          </a:ln>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824299" y="3127811"/>
            <a:ext cx="1933978" cy="3838520"/>
          </a:xfrm>
          <a:prstGeom prst="roundRect">
            <a:avLst>
              <a:gd name="adj" fmla="val 2882"/>
            </a:avLst>
          </a:prstGeom>
          <a:solidFill>
            <a:srgbClr val="FFFFFF">
              <a:alpha val="100000"/>
            </a:srgbClr>
          </a:solidFill>
          <a:ln w="12700" cap="flat">
            <a:noFill/>
            <a:miter/>
          </a:ln>
          <a:effectLst>
            <a:outerShdw blurRad="127000" algn="ctr" rotWithShape="0">
              <a:schemeClr val="accent1">
                <a:alpha val="15000"/>
              </a:schemeClr>
            </a:outerShdw>
          </a:effectLst>
        </p:spPr>
        <p:txBody>
          <a:bodyPr vert="horz" wrap="square" lIns="91440" tIns="45720" rIns="91440" bIns="45720" rtlCol="0" anchor="ctr"/>
          <a:lstStyle/>
          <a:p>
            <a:pPr algn="l"/>
            <a:r>
              <a:rPr kumimoji="1" lang="en-US" altLang="zh-CN" sz="1800">
                <a:ln w="12700">
                  <a:noFill/>
                </a:ln>
                <a:solidFill>
                  <a:srgbClr val="FFFFFF">
                    <a:alpha val="100000"/>
                  </a:srgbClr>
                </a:solidFill>
                <a:latin typeface="OPPOSans L"/>
                <a:ea typeface="OPPOSans L"/>
                <a:cs typeface="OPPOSans L"/>
              </a:rPr>
              <a:t>电商体量增速迅猛</a:t>
            </a:r>
            <a:endParaRPr kumimoji="1" lang="zh-CN" altLang="en-US"/>
          </a:p>
        </p:txBody>
      </p:sp>
      <p:sp>
        <p:nvSpPr>
          <p:cNvPr id="7" name="标题 1"/>
          <p:cNvSpPr txBox="1"/>
          <p:nvPr/>
        </p:nvSpPr>
        <p:spPr>
          <a:xfrm rot="5400000">
            <a:off x="959078" y="4986451"/>
            <a:ext cx="3779081" cy="180685"/>
          </a:xfrm>
          <a:prstGeom prst="trapezoid">
            <a:avLst>
              <a:gd name="adj" fmla="val 196907"/>
            </a:avLst>
          </a:prstGeom>
          <a:gradFill>
            <a:gsLst>
              <a:gs pos="0">
                <a:schemeClr val="accent1">
                  <a:alpha val="0"/>
                </a:schemeClr>
              </a:gs>
              <a:gs pos="100000">
                <a:schemeClr val="accent1">
                  <a:alpha val="28000"/>
                </a:schemeClr>
              </a:gs>
            </a:gsLst>
            <a:lin ang="5400000" scaled="0"/>
          </a:gradFill>
          <a:ln w="12700" cap="flat">
            <a:noFill/>
            <a:miter/>
          </a:ln>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2893154" y="2803757"/>
            <a:ext cx="2021296" cy="4157443"/>
          </a:xfrm>
          <a:prstGeom prst="roundRect">
            <a:avLst>
              <a:gd name="adj" fmla="val 2882"/>
            </a:avLst>
          </a:prstGeom>
          <a:solidFill>
            <a:srgbClr val="FFFFFF">
              <a:alpha val="100000"/>
            </a:srgbClr>
          </a:solidFill>
          <a:ln w="12700" cap="flat">
            <a:noFill/>
            <a:miter/>
          </a:ln>
          <a:effectLst>
            <a:outerShdw blurRad="127000" algn="ctr" rotWithShape="0">
              <a:schemeClr val="accent1">
                <a:alpha val="15000"/>
              </a:schemeClr>
            </a:outerShdw>
          </a:effectLst>
        </p:spPr>
        <p:txBody>
          <a:bodyPr vert="horz" wrap="square" lIns="91440" tIns="45720" rIns="91440" bIns="45720" rtlCol="0" anchor="ctr"/>
          <a:lstStyle/>
          <a:p>
            <a:pPr algn="l"/>
            <a:r>
              <a:rPr kumimoji="1" lang="en-US" altLang="zh-CN" sz="1800">
                <a:ln w="12700">
                  <a:noFill/>
                </a:ln>
                <a:solidFill>
                  <a:srgbClr val="FFFFFF">
                    <a:alpha val="100000"/>
                  </a:srgbClr>
                </a:solidFill>
                <a:latin typeface="OPPOSans L"/>
                <a:ea typeface="OPPOSans L"/>
                <a:cs typeface="OPPOSans L"/>
              </a:rPr>
              <a:t>电商体量增速迅猛</a:t>
            </a:r>
            <a:endParaRPr kumimoji="1" lang="zh-CN" altLang="en-US"/>
          </a:p>
        </p:txBody>
      </p:sp>
      <p:sp>
        <p:nvSpPr>
          <p:cNvPr id="9" name="标题 1"/>
          <p:cNvSpPr txBox="1"/>
          <p:nvPr/>
        </p:nvSpPr>
        <p:spPr>
          <a:xfrm rot="5400000">
            <a:off x="2954066" y="4832796"/>
            <a:ext cx="4093066" cy="163751"/>
          </a:xfrm>
          <a:prstGeom prst="trapezoid">
            <a:avLst>
              <a:gd name="adj" fmla="val 196907"/>
            </a:avLst>
          </a:prstGeom>
          <a:gradFill>
            <a:gsLst>
              <a:gs pos="0">
                <a:schemeClr val="accent1">
                  <a:alpha val="0"/>
                </a:schemeClr>
              </a:gs>
              <a:gs pos="100000">
                <a:schemeClr val="accent1">
                  <a:alpha val="28000"/>
                </a:schemeClr>
              </a:gs>
            </a:gsLst>
            <a:lin ang="5400000" scaled="0"/>
          </a:gradFill>
          <a:ln w="12700" cap="flat">
            <a:noFill/>
            <a:miter/>
          </a:ln>
          <a:effectLst/>
        </p:spPr>
        <p:txBody>
          <a:bodyPr vert="horz" wrap="square" lIns="91440" tIns="45720" rIns="91440" bIns="45720" rtlCol="0" anchor="ctr"/>
          <a:lstStyle/>
          <a:p>
            <a:pPr algn="ctr"/>
            <a:endParaRPr kumimoji="1" lang="zh-CN" altLang="en-US"/>
          </a:p>
        </p:txBody>
      </p:sp>
      <p:sp>
        <p:nvSpPr>
          <p:cNvPr id="10" name="标题 1"/>
          <p:cNvSpPr txBox="1"/>
          <p:nvPr/>
        </p:nvSpPr>
        <p:spPr>
          <a:xfrm>
            <a:off x="7281940" y="2803756"/>
            <a:ext cx="2021296" cy="4157443"/>
          </a:xfrm>
          <a:prstGeom prst="roundRect">
            <a:avLst>
              <a:gd name="adj" fmla="val 2882"/>
            </a:avLst>
          </a:prstGeom>
          <a:solidFill>
            <a:srgbClr val="FFFFFF">
              <a:alpha val="100000"/>
            </a:srgbClr>
          </a:solidFill>
          <a:ln w="12700" cap="flat">
            <a:noFill/>
            <a:miter/>
          </a:ln>
          <a:effectLst>
            <a:outerShdw blurRad="127000" algn="ctr" rotWithShape="0">
              <a:schemeClr val="accent1">
                <a:alpha val="15000"/>
              </a:schemeClr>
            </a:outerShdw>
          </a:effectLst>
        </p:spPr>
        <p:txBody>
          <a:bodyPr vert="horz" wrap="square" lIns="91440" tIns="45720" rIns="91440" bIns="45720" rtlCol="0" anchor="ctr"/>
          <a:lstStyle/>
          <a:p>
            <a:pPr algn="l"/>
            <a:r>
              <a:rPr kumimoji="1" lang="en-US" altLang="zh-CN" sz="1800">
                <a:ln w="12700">
                  <a:noFill/>
                </a:ln>
                <a:solidFill>
                  <a:srgbClr val="FFFFFF">
                    <a:alpha val="100000"/>
                  </a:srgbClr>
                </a:solidFill>
                <a:latin typeface="OPPOSans L"/>
                <a:ea typeface="OPPOSans L"/>
                <a:cs typeface="OPPOSans L"/>
              </a:rPr>
              <a:t>电商体量增速迅猛</a:t>
            </a:r>
            <a:endParaRPr kumimoji="1" lang="zh-CN" altLang="en-US"/>
          </a:p>
        </p:txBody>
      </p:sp>
      <p:sp>
        <p:nvSpPr>
          <p:cNvPr id="11" name="标题 1"/>
          <p:cNvSpPr txBox="1"/>
          <p:nvPr/>
        </p:nvSpPr>
        <p:spPr>
          <a:xfrm rot="16200000" flipH="1">
            <a:off x="5149757" y="4832186"/>
            <a:ext cx="4093066" cy="164972"/>
          </a:xfrm>
          <a:prstGeom prst="trapezoid">
            <a:avLst>
              <a:gd name="adj" fmla="val 196907"/>
            </a:avLst>
          </a:prstGeom>
          <a:gradFill>
            <a:gsLst>
              <a:gs pos="0">
                <a:schemeClr val="accent1">
                  <a:alpha val="0"/>
                </a:schemeClr>
              </a:gs>
              <a:gs pos="100000">
                <a:schemeClr val="accent1">
                  <a:alpha val="28000"/>
                </a:schemeClr>
              </a:gs>
            </a:gsLst>
            <a:lin ang="5400000" scaled="0"/>
          </a:gradFill>
          <a:ln w="12700" cap="flat">
            <a:noFill/>
            <a:miter/>
          </a:ln>
          <a:effectLst/>
        </p:spPr>
        <p:txBody>
          <a:bodyPr vert="horz" wrap="square" lIns="91440" tIns="45720" rIns="91440" bIns="45720" rtlCol="0" anchor="ctr"/>
          <a:lstStyle/>
          <a:p>
            <a:pPr algn="ctr"/>
            <a:endParaRPr kumimoji="1" lang="zh-CN" altLang="en-US"/>
          </a:p>
        </p:txBody>
      </p:sp>
      <p:sp>
        <p:nvSpPr>
          <p:cNvPr id="12" name="标题 1"/>
          <p:cNvSpPr txBox="1"/>
          <p:nvPr/>
        </p:nvSpPr>
        <p:spPr>
          <a:xfrm>
            <a:off x="5085011" y="2619311"/>
            <a:ext cx="2021296" cy="4341889"/>
          </a:xfrm>
          <a:prstGeom prst="roundRect">
            <a:avLst>
              <a:gd name="adj" fmla="val 2882"/>
            </a:avLst>
          </a:prstGeom>
          <a:solidFill>
            <a:srgbClr val="FFFFFF">
              <a:alpha val="100000"/>
            </a:srgbClr>
          </a:solidFill>
          <a:ln w="12700" cap="flat">
            <a:noFill/>
            <a:miter/>
          </a:ln>
          <a:effectLst>
            <a:outerShdw blurRad="127000" algn="ctr" rotWithShape="0">
              <a:schemeClr val="accent1">
                <a:alpha val="15000"/>
              </a:schemeClr>
            </a:outerShdw>
          </a:effectLst>
        </p:spPr>
        <p:txBody>
          <a:bodyPr vert="horz" wrap="square" lIns="91440" tIns="45720" rIns="91440" bIns="45720" rtlCol="0" anchor="ctr"/>
          <a:lstStyle/>
          <a:p>
            <a:pPr algn="l"/>
            <a:r>
              <a:rPr kumimoji="1" lang="en-US" altLang="zh-CN" sz="1800">
                <a:ln w="12700">
                  <a:noFill/>
                </a:ln>
                <a:solidFill>
                  <a:srgbClr val="FFFFFF">
                    <a:alpha val="100000"/>
                  </a:srgbClr>
                </a:solidFill>
                <a:latin typeface="OPPOSans L"/>
                <a:ea typeface="OPPOSans L"/>
                <a:cs typeface="OPPOSans L"/>
              </a:rPr>
              <a:t>电商体量增速迅猛</a:t>
            </a:r>
            <a:endParaRPr kumimoji="1" lang="zh-CN" altLang="en-US"/>
          </a:p>
        </p:txBody>
      </p:sp>
      <p:sp>
        <p:nvSpPr>
          <p:cNvPr id="13" name="标题 1"/>
          <p:cNvSpPr txBox="1"/>
          <p:nvPr/>
        </p:nvSpPr>
        <p:spPr>
          <a:xfrm>
            <a:off x="1032866" y="3894386"/>
            <a:ext cx="1511300" cy="1714500"/>
          </a:xfrm>
          <a:prstGeom prst="rect">
            <a:avLst/>
          </a:prstGeom>
          <a:noFill/>
          <a:ln>
            <a:noFill/>
          </a:ln>
        </p:spPr>
        <p:txBody>
          <a:bodyPr vert="horz" wrap="square" lIns="0" tIns="0" rIns="0" bIns="0" rtlCol="0" anchor="t">
            <a:spAutoFit/>
          </a:bodyPr>
          <a:lstStyle/>
          <a:p>
            <a:pPr algn="ctr"/>
            <a:r>
              <a:rPr kumimoji="1" lang="en-US" altLang="zh-CN" sz="1400">
                <a:ln w="12700">
                  <a:noFill/>
                </a:ln>
                <a:solidFill>
                  <a:schemeClr val="tx1">
                    <a:lumMod val="75000"/>
                    <a:lumOff val="25000"/>
                  </a:schemeClr>
                </a:solidFill>
                <a:latin typeface="Source Han Sans"/>
                <a:ea typeface="Source Han Sans"/>
                <a:cs typeface="Source Han Sans"/>
              </a:rPr>
              <a:t>数据透视表的基本概念：数据透视表是一种交互式的数据报表工具，它可以对大量数据进行汇总、分析和报告。它通过将数据分解成行和列，使用户可以轻松地查看和分析数据的不同维度。</a:t>
            </a:r>
            <a:endParaRPr kumimoji="1" lang="zh-CN" altLang="en-US"/>
          </a:p>
        </p:txBody>
      </p:sp>
      <p:sp>
        <p:nvSpPr>
          <p:cNvPr id="14" name="标题 1"/>
          <p:cNvSpPr txBox="1"/>
          <p:nvPr/>
        </p:nvSpPr>
        <p:spPr>
          <a:xfrm>
            <a:off x="0" y="6059351"/>
            <a:ext cx="12192000" cy="798649"/>
          </a:xfrm>
          <a:custGeom>
            <a:avLst/>
            <a:gdLst>
              <a:gd name="connsiteX0" fmla="*/ 0 w 12192000"/>
              <a:gd name="connsiteY0" fmla="*/ 0 h 798649"/>
              <a:gd name="connsiteX1" fmla="*/ 216556 w 12192000"/>
              <a:gd name="connsiteY1" fmla="*/ 47896 h 798649"/>
              <a:gd name="connsiteX2" fmla="*/ 6096001 w 12192000"/>
              <a:gd name="connsiteY2" fmla="*/ 606458 h 798649"/>
              <a:gd name="connsiteX3" fmla="*/ 11975446 w 12192000"/>
              <a:gd name="connsiteY3" fmla="*/ 47896 h 798649"/>
              <a:gd name="connsiteX4" fmla="*/ 12192000 w 12192000"/>
              <a:gd name="connsiteY4" fmla="*/ 1 h 798649"/>
              <a:gd name="connsiteX5" fmla="*/ 12192000 w 12192000"/>
              <a:gd name="connsiteY5" fmla="*/ 798649 h 798649"/>
              <a:gd name="connsiteX6" fmla="*/ 0 w 12192000"/>
              <a:gd name="connsiteY6" fmla="*/ 798649 h 798649"/>
            </a:gdLst>
            <a:ahLst/>
            <a:cxnLst/>
            <a:rect l="l" t="t" r="r" b="b"/>
            <a:pathLst>
              <a:path w="12192000" h="798649">
                <a:moveTo>
                  <a:pt x="0" y="0"/>
                </a:moveTo>
                <a:lnTo>
                  <a:pt x="216556" y="47896"/>
                </a:lnTo>
                <a:cubicBezTo>
                  <a:pt x="1894877" y="400543"/>
                  <a:pt x="3918122" y="606458"/>
                  <a:pt x="6096001" y="606458"/>
                </a:cubicBezTo>
                <a:cubicBezTo>
                  <a:pt x="8273880" y="606458"/>
                  <a:pt x="10297125" y="400543"/>
                  <a:pt x="11975446" y="47896"/>
                </a:cubicBezTo>
                <a:lnTo>
                  <a:pt x="12192000" y="1"/>
                </a:lnTo>
                <a:lnTo>
                  <a:pt x="12192000" y="798649"/>
                </a:lnTo>
                <a:lnTo>
                  <a:pt x="0" y="798649"/>
                </a:lnTo>
                <a:close/>
              </a:path>
            </a:pathLst>
          </a:custGeom>
          <a:solidFill>
            <a:schemeClr val="accent1">
              <a:alpha val="88000"/>
            </a:schemeClr>
          </a:solidFill>
          <a:ln w="12700" cap="flat">
            <a:noFill/>
            <a:miter/>
          </a:ln>
          <a:effectLst>
            <a:outerShdw blurRad="406400" dist="38100" dir="2700000" algn="tl" rotWithShape="0">
              <a:schemeClr val="accent1">
                <a:lumMod val="50000"/>
                <a:alpha val="40000"/>
              </a:schemeClr>
            </a:outerShdw>
          </a:effectLst>
        </p:spPr>
        <p:txBody>
          <a:bodyPr vert="horz" wrap="square" lIns="91440" tIns="45720" rIns="91440" bIns="45720" rtlCol="0" anchor="ctr"/>
          <a:lstStyle/>
          <a:p>
            <a:pPr algn="ctr"/>
            <a:endParaRPr kumimoji="1" lang="zh-CN" altLang="en-US"/>
          </a:p>
        </p:txBody>
      </p:sp>
      <p:sp>
        <p:nvSpPr>
          <p:cNvPr id="15" name="标题 1"/>
          <p:cNvSpPr txBox="1"/>
          <p:nvPr/>
        </p:nvSpPr>
        <p:spPr>
          <a:xfrm>
            <a:off x="3145380" y="3608230"/>
            <a:ext cx="1511300" cy="1778000"/>
          </a:xfrm>
          <a:prstGeom prst="rect">
            <a:avLst/>
          </a:prstGeom>
          <a:noFill/>
          <a:ln>
            <a:noFill/>
          </a:ln>
        </p:spPr>
        <p:txBody>
          <a:bodyPr vert="horz" wrap="square" lIns="0" tIns="0" rIns="0" bIns="0" rtlCol="0" anchor="t">
            <a:spAutoFit/>
          </a:bodyPr>
          <a:lstStyle/>
          <a:p>
            <a:pPr algn="ctr"/>
            <a:r>
              <a:rPr kumimoji="1" lang="en-US" altLang="zh-CN" sz="1400">
                <a:ln w="12700">
                  <a:noFill/>
                </a:ln>
                <a:solidFill>
                  <a:schemeClr val="tx1">
                    <a:lumMod val="75000"/>
                    <a:lumOff val="25000"/>
                  </a:schemeClr>
                </a:solidFill>
                <a:latin typeface="Source Han Sans"/>
                <a:ea typeface="Source Han Sans"/>
                <a:cs typeface="Source Han Sans"/>
              </a:rPr>
              <a:t>数据透视表的创建：创建数据透视表非常简单，只需要选择要分析的数据，然后点击“插入”菜单中的“数据透视表”按钮即可。在弹出的对话框中，可以选择新工作表或现有工作表作为数据透视表的位置，并选择需要分析的数据。</a:t>
            </a:r>
            <a:endParaRPr kumimoji="1" lang="zh-CN" altLang="en-US"/>
          </a:p>
        </p:txBody>
      </p:sp>
      <p:sp>
        <p:nvSpPr>
          <p:cNvPr id="16" name="标题 1"/>
          <p:cNvSpPr txBox="1"/>
          <p:nvPr/>
        </p:nvSpPr>
        <p:spPr>
          <a:xfrm>
            <a:off x="5337578" y="3504180"/>
            <a:ext cx="1511300" cy="1905000"/>
          </a:xfrm>
          <a:prstGeom prst="rect">
            <a:avLst/>
          </a:prstGeom>
          <a:noFill/>
          <a:ln>
            <a:noFill/>
          </a:ln>
        </p:spPr>
        <p:txBody>
          <a:bodyPr vert="horz" wrap="square" lIns="0" tIns="0" rIns="0" bIns="0" rtlCol="0" anchor="t">
            <a:spAutoFit/>
          </a:bodyPr>
          <a:lstStyle/>
          <a:p>
            <a:pPr algn="ctr"/>
            <a:r>
              <a:rPr kumimoji="1" lang="en-US" altLang="zh-CN" sz="1400">
                <a:ln w="12700">
                  <a:noFill/>
                </a:ln>
                <a:solidFill>
                  <a:schemeClr val="tx1">
                    <a:lumMod val="75000"/>
                    <a:lumOff val="25000"/>
                  </a:schemeClr>
                </a:solidFill>
                <a:latin typeface="Source Han Sans"/>
                <a:ea typeface="Source Han Sans"/>
                <a:cs typeface="Source Han Sans"/>
              </a:rPr>
              <a:t>数据透视表的字段分配：在创建数据透视表后，需要将数据字段分配到不同的区域，包括行、列、值和筛选。行字段用于显示数据的类别，列字段用于显示数据的属性，值字段用于显示数据的数值，筛选字段用于筛选数据。</a:t>
            </a:r>
            <a:endParaRPr kumimoji="1" lang="zh-CN" altLang="en-US"/>
          </a:p>
        </p:txBody>
      </p:sp>
      <p:sp>
        <p:nvSpPr>
          <p:cNvPr id="17" name="标题 1"/>
          <p:cNvSpPr txBox="1"/>
          <p:nvPr/>
        </p:nvSpPr>
        <p:spPr>
          <a:xfrm>
            <a:off x="7534166" y="3608230"/>
            <a:ext cx="1511300" cy="1155700"/>
          </a:xfrm>
          <a:prstGeom prst="rect">
            <a:avLst/>
          </a:prstGeom>
          <a:noFill/>
          <a:ln>
            <a:noFill/>
          </a:ln>
        </p:spPr>
        <p:txBody>
          <a:bodyPr vert="horz" wrap="square" lIns="0" tIns="0" rIns="0" bIns="0" rtlCol="0" anchor="t">
            <a:spAutoFit/>
          </a:bodyPr>
          <a:lstStyle/>
          <a:p>
            <a:pPr algn="ctr"/>
            <a:r>
              <a:rPr kumimoji="1" lang="en-US" altLang="zh-CN" sz="1400">
                <a:ln w="12700">
                  <a:noFill/>
                </a:ln>
                <a:solidFill>
                  <a:schemeClr val="tx1">
                    <a:lumMod val="75000"/>
                    <a:lumOff val="25000"/>
                  </a:schemeClr>
                </a:solidFill>
                <a:latin typeface="Source Han Sans"/>
                <a:ea typeface="Source Han Sans"/>
                <a:cs typeface="Source Han Sans"/>
              </a:rPr>
              <a:t>数据透视表的汇总方式：数据透视表提供了多种汇总方式，包括求和、计数、平均值、最大值、最小值等。用户可以根据需要选择合适的汇总方式，以满足不同数据分析需求。</a:t>
            </a:r>
            <a:endParaRPr kumimoji="1" lang="zh-CN" altLang="en-US"/>
          </a:p>
        </p:txBody>
      </p:sp>
      <p:sp>
        <p:nvSpPr>
          <p:cNvPr id="18" name="标题 1"/>
          <p:cNvSpPr txBox="1"/>
          <p:nvPr/>
        </p:nvSpPr>
        <p:spPr>
          <a:xfrm>
            <a:off x="9646562" y="3894387"/>
            <a:ext cx="1511300" cy="1828800"/>
          </a:xfrm>
          <a:prstGeom prst="rect">
            <a:avLst/>
          </a:prstGeom>
          <a:noFill/>
          <a:ln>
            <a:noFill/>
          </a:ln>
        </p:spPr>
        <p:txBody>
          <a:bodyPr vert="horz" wrap="square" lIns="0" tIns="0" rIns="0" bIns="0" rtlCol="0" anchor="t">
            <a:spAutoFit/>
          </a:bodyPr>
          <a:lstStyle/>
          <a:p>
            <a:pPr algn="ctr"/>
            <a:r>
              <a:rPr kumimoji="1" lang="en-US" altLang="zh-CN" sz="1400">
                <a:ln w="12700">
                  <a:noFill/>
                </a:ln>
                <a:solidFill>
                  <a:schemeClr val="tx1">
                    <a:lumMod val="75000"/>
                    <a:lumOff val="25000"/>
                  </a:schemeClr>
                </a:solidFill>
                <a:latin typeface="Source Han Sans"/>
                <a:ea typeface="Source Han Sans"/>
                <a:cs typeface="Source Han Sans"/>
              </a:rPr>
              <a:t>数据透视表的扩展应用：数据透视表还可以与其他Excel功能相结合，如条件格式、数据验证、公式等，以实现更复杂的数据分析需求。</a:t>
            </a:r>
            <a:endParaRPr kumimoji="1" lang="zh-CN" altLang="en-US"/>
          </a:p>
        </p:txBody>
      </p:sp>
      <p:sp>
        <p:nvSpPr>
          <p:cNvPr id="19" name="标题 1"/>
          <p:cNvSpPr txBox="1"/>
          <p:nvPr/>
        </p:nvSpPr>
        <p:spPr>
          <a:xfrm>
            <a:off x="1166223" y="1453111"/>
            <a:ext cx="9846853" cy="864000"/>
          </a:xfrm>
          <a:prstGeom prst="rect">
            <a:avLst/>
          </a:prstGeom>
          <a:noFill/>
          <a:ln>
            <a:noFill/>
          </a:ln>
        </p:spPr>
        <p:txBody>
          <a:bodyPr vert="horz" wrap="square" lIns="0" tIns="0" rIns="0" bIns="0" rtlCol="0" anchor="b"/>
          <a:lstStyle/>
          <a:p>
            <a:pPr algn="ctr"/>
            <a:r>
              <a:rPr kumimoji="1" lang="en-US" altLang="zh-CN" sz="1600">
                <a:ln w="12700">
                  <a:noFill/>
                </a:ln>
                <a:solidFill>
                  <a:schemeClr val="tx1">
                    <a:lumMod val="85000"/>
                    <a:lumOff val="15000"/>
                  </a:schemeClr>
                </a:solidFill>
                <a:latin typeface="Source Han Sans CN Bold"/>
                <a:ea typeface="Source Han Sans CN Bold"/>
                <a:cs typeface="Source Han Sans CN Bold"/>
              </a:rPr>
              <a:t>对于复杂的多维度分类汇总需求，用数据透视表可以在短短几秒内轻松满足。</a:t>
            </a:r>
            <a:endParaRPr kumimoji="1" lang="zh-CN" altLang="en-US"/>
          </a:p>
        </p:txBody>
      </p:sp>
      <p:sp>
        <p:nvSpPr>
          <p:cNvPr id="20"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项目总结</a:t>
            </a:r>
            <a:endParaRPr kumimoji="1" lang="zh-CN" altLang="en-US"/>
          </a:p>
        </p:txBody>
      </p:sp>
      <p:sp>
        <p:nvSpPr>
          <p:cNvPr id="21"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作业练习</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07</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B2217B30-C288-F281-1838-BDB58FEEE3E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15893899">
            <a:off x="6585846" y="1211350"/>
            <a:ext cx="4299580" cy="4299582"/>
          </a:xfrm>
          <a:prstGeom prst="ellipse">
            <a:avLst/>
          </a:prstGeom>
          <a:noFill/>
          <a:ln w="82550" cap="sq">
            <a:gradFill>
              <a:gsLst>
                <a:gs pos="7000">
                  <a:schemeClr val="accent1">
                    <a:alpha val="0"/>
                  </a:schemeClr>
                </a:gs>
                <a:gs pos="100000">
                  <a:schemeClr val="accent1">
                    <a:alpha val="34000"/>
                  </a:schemeClr>
                </a:gs>
              </a:gsLst>
              <a:lin ang="0" scaled="0"/>
            </a:gradFill>
            <a:miter/>
          </a:ln>
          <a:effectLst>
            <a:outerShdw blurRad="127000" dist="38100" dir="5400000" algn="t" rotWithShape="0">
              <a:schemeClr val="accent1">
                <a:lumMod val="50000"/>
                <a:alpha val="40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7219997" y="1839762"/>
            <a:ext cx="3031279" cy="3031277"/>
          </a:xfrm>
          <a:prstGeom prst="ellipse">
            <a:avLst/>
          </a:prstGeom>
          <a:solidFill>
            <a:schemeClr val="accent1"/>
          </a:solidFill>
          <a:ln w="12700" cap="sq">
            <a:noFill/>
            <a:miter/>
          </a:ln>
          <a:effectLst>
            <a:outerShdw blurRad="139700" dist="38100" dir="5400000" algn="t" rotWithShape="0">
              <a:schemeClr val="accent1">
                <a:lumMod val="50000"/>
                <a:alpha val="40000"/>
              </a:scheme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6934261" y="1559767"/>
            <a:ext cx="3602750" cy="3602748"/>
          </a:xfrm>
          <a:prstGeom prst="arc">
            <a:avLst>
              <a:gd name="adj1" fmla="val 11240079"/>
              <a:gd name="adj2" fmla="val 0"/>
            </a:avLst>
          </a:prstGeom>
          <a:noFill/>
          <a:ln w="16510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sp>
        <p:nvSpPr>
          <p:cNvPr id="7" name="标题 1"/>
          <p:cNvSpPr txBox="1"/>
          <p:nvPr/>
        </p:nvSpPr>
        <p:spPr>
          <a:xfrm rot="9706595">
            <a:off x="6934261" y="1559767"/>
            <a:ext cx="3602750" cy="3602748"/>
          </a:xfrm>
          <a:prstGeom prst="arc">
            <a:avLst>
              <a:gd name="adj1" fmla="val 11240079"/>
              <a:gd name="adj2" fmla="val 0"/>
            </a:avLst>
          </a:prstGeom>
          <a:noFill/>
          <a:ln w="10160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sp>
        <p:nvSpPr>
          <p:cNvPr id="8" name="标题 1"/>
          <p:cNvSpPr txBox="1"/>
          <p:nvPr/>
        </p:nvSpPr>
        <p:spPr>
          <a:xfrm rot="17900328">
            <a:off x="7044031" y="1669535"/>
            <a:ext cx="3383210" cy="3383212"/>
          </a:xfrm>
          <a:prstGeom prst="arc">
            <a:avLst>
              <a:gd name="adj1" fmla="val 11240079"/>
              <a:gd name="adj2" fmla="val 0"/>
            </a:avLst>
          </a:prstGeom>
          <a:noFill/>
          <a:ln w="12065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sp>
        <p:nvSpPr>
          <p:cNvPr id="9" name="标题 1"/>
          <p:cNvSpPr txBox="1"/>
          <p:nvPr/>
        </p:nvSpPr>
        <p:spPr>
          <a:xfrm rot="1791875" flipV="1">
            <a:off x="7044029" y="1669535"/>
            <a:ext cx="3383214" cy="3383212"/>
          </a:xfrm>
          <a:prstGeom prst="arc">
            <a:avLst>
              <a:gd name="adj1" fmla="val 14712759"/>
              <a:gd name="adj2" fmla="val 0"/>
            </a:avLst>
          </a:prstGeom>
          <a:noFill/>
          <a:ln w="12065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sp>
        <p:nvSpPr>
          <p:cNvPr id="10" name="标题 1"/>
          <p:cNvSpPr txBox="1"/>
          <p:nvPr/>
        </p:nvSpPr>
        <p:spPr>
          <a:xfrm rot="13500000">
            <a:off x="8834558" y="3721854"/>
            <a:ext cx="2447635" cy="2447636"/>
          </a:xfrm>
          <a:prstGeom prst="arc">
            <a:avLst>
              <a:gd name="adj1" fmla="val 11240079"/>
              <a:gd name="adj2" fmla="val 0"/>
            </a:avLst>
          </a:prstGeom>
          <a:noFill/>
          <a:ln w="10160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pic>
        <p:nvPicPr>
          <p:cNvPr id="11" name="图片 10"/>
          <p:cNvPicPr>
            <a:picLocks noChangeAspect="1"/>
          </p:cNvPicPr>
          <p:nvPr/>
        </p:nvPicPr>
        <p:blipFill>
          <a:blip r:embed="rId3">
            <a:alphaModFix/>
          </a:blip>
          <a:srcRect/>
          <a:stretch>
            <a:fillRect/>
          </a:stretch>
        </p:blipFill>
        <p:spPr>
          <a:xfrm>
            <a:off x="7219997" y="1839762"/>
            <a:ext cx="3031279" cy="3031277"/>
          </a:xfrm>
          <a:prstGeom prst="rect">
            <a:avLst/>
          </a:prstGeom>
        </p:spPr>
      </p:pic>
      <p:sp>
        <p:nvSpPr>
          <p:cNvPr id="12" name="标题 1"/>
          <p:cNvSpPr txBox="1"/>
          <p:nvPr/>
        </p:nvSpPr>
        <p:spPr>
          <a:xfrm rot="13334174" flipV="1">
            <a:off x="8597851" y="3485148"/>
            <a:ext cx="2921050" cy="2921049"/>
          </a:xfrm>
          <a:prstGeom prst="ellipse">
            <a:avLst/>
          </a:prstGeom>
          <a:noFill/>
          <a:ln w="82550" cap="sq">
            <a:gradFill>
              <a:gsLst>
                <a:gs pos="7000">
                  <a:schemeClr val="accent1">
                    <a:alpha val="0"/>
                  </a:schemeClr>
                </a:gs>
                <a:gs pos="100000">
                  <a:schemeClr val="accent1">
                    <a:alpha val="34000"/>
                  </a:schemeClr>
                </a:gs>
              </a:gsLst>
              <a:lin ang="0" scaled="0"/>
            </a:gradFill>
            <a:miter/>
          </a:ln>
          <a:effectLst>
            <a:outerShdw blurRad="127000" dist="38100" dir="5400000" algn="t" rotWithShape="0">
              <a:schemeClr val="accent1">
                <a:lumMod val="50000"/>
                <a:alpha val="40000"/>
              </a:schemeClr>
            </a:outerShdw>
          </a:effectLst>
        </p:spPr>
        <p:txBody>
          <a:bodyPr vert="horz" wrap="square" lIns="91440" tIns="45720" rIns="91440" bIns="45720" rtlCol="0" anchor="ctr"/>
          <a:lstStyle/>
          <a:p>
            <a:pPr algn="ctr"/>
            <a:endParaRPr kumimoji="1" lang="zh-CN" altLang="en-US"/>
          </a:p>
        </p:txBody>
      </p:sp>
      <p:sp>
        <p:nvSpPr>
          <p:cNvPr id="13" name="标题 1"/>
          <p:cNvSpPr txBox="1"/>
          <p:nvPr/>
        </p:nvSpPr>
        <p:spPr>
          <a:xfrm>
            <a:off x="9038729" y="3919820"/>
            <a:ext cx="2059390" cy="2059389"/>
          </a:xfrm>
          <a:prstGeom prst="ellipse">
            <a:avLst/>
          </a:prstGeom>
          <a:solidFill>
            <a:schemeClr val="accent1"/>
          </a:solidFill>
          <a:ln w="12700" cap="sq">
            <a:noFill/>
            <a:miter/>
          </a:ln>
          <a:effectLst>
            <a:outerShdw blurRad="139700" dist="38100" dir="5400000" algn="t" rotWithShape="0">
              <a:schemeClr val="accent1">
                <a:lumMod val="50000"/>
                <a:alpha val="40000"/>
              </a:schemeClr>
            </a:outerShdw>
          </a:effectLst>
        </p:spPr>
        <p:txBody>
          <a:bodyPr vert="horz" wrap="square" lIns="91440" tIns="45720" rIns="91440" bIns="45720" rtlCol="0" anchor="ctr"/>
          <a:lstStyle/>
          <a:p>
            <a:pPr algn="ctr"/>
            <a:endParaRPr kumimoji="1" lang="zh-CN" altLang="en-US"/>
          </a:p>
        </p:txBody>
      </p:sp>
      <p:sp>
        <p:nvSpPr>
          <p:cNvPr id="14" name="标题 1"/>
          <p:cNvSpPr txBox="1"/>
          <p:nvPr/>
        </p:nvSpPr>
        <p:spPr>
          <a:xfrm rot="900000">
            <a:off x="8834558" y="3721855"/>
            <a:ext cx="2447636" cy="2447635"/>
          </a:xfrm>
          <a:prstGeom prst="arc">
            <a:avLst>
              <a:gd name="adj1" fmla="val 11240079"/>
              <a:gd name="adj2" fmla="val 0"/>
            </a:avLst>
          </a:prstGeom>
          <a:noFill/>
          <a:ln w="16510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sp>
        <p:nvSpPr>
          <p:cNvPr id="15" name="标题 1"/>
          <p:cNvSpPr txBox="1"/>
          <p:nvPr/>
        </p:nvSpPr>
        <p:spPr>
          <a:xfrm rot="8100000">
            <a:off x="8909133" y="3796430"/>
            <a:ext cx="2298486" cy="2298485"/>
          </a:xfrm>
          <a:prstGeom prst="arc">
            <a:avLst>
              <a:gd name="adj1" fmla="val 11240079"/>
              <a:gd name="adj2" fmla="val 0"/>
            </a:avLst>
          </a:prstGeom>
          <a:noFill/>
          <a:ln w="12065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sp>
        <p:nvSpPr>
          <p:cNvPr id="16" name="标题 1"/>
          <p:cNvSpPr txBox="1"/>
          <p:nvPr/>
        </p:nvSpPr>
        <p:spPr>
          <a:xfrm rot="1791875" flipV="1">
            <a:off x="8909132" y="3796429"/>
            <a:ext cx="2298488" cy="2298487"/>
          </a:xfrm>
          <a:prstGeom prst="arc">
            <a:avLst>
              <a:gd name="adj1" fmla="val 14712759"/>
              <a:gd name="adj2" fmla="val 0"/>
            </a:avLst>
          </a:prstGeom>
          <a:noFill/>
          <a:ln w="120650" cap="sq">
            <a:gradFill>
              <a:gsLst>
                <a:gs pos="7000">
                  <a:schemeClr val="accent1">
                    <a:alpha val="0"/>
                  </a:schemeClr>
                </a:gs>
                <a:gs pos="100000">
                  <a:schemeClr val="accent1"/>
                </a:gs>
              </a:gsLst>
              <a:lin ang="0" scaled="0"/>
            </a:gradFill>
            <a:miter/>
          </a:ln>
        </p:spPr>
        <p:txBody>
          <a:bodyPr vert="horz" wrap="square" lIns="91440" tIns="45720" rIns="91440" bIns="45720" rtlCol="0" anchor="ctr"/>
          <a:lstStyle/>
          <a:p>
            <a:pPr algn="ctr"/>
            <a:endParaRPr kumimoji="1" lang="zh-CN" altLang="en-US"/>
          </a:p>
        </p:txBody>
      </p:sp>
      <p:pic>
        <p:nvPicPr>
          <p:cNvPr id="17" name="图片 16"/>
          <p:cNvPicPr>
            <a:picLocks noChangeAspect="1"/>
          </p:cNvPicPr>
          <p:nvPr/>
        </p:nvPicPr>
        <p:blipFill>
          <a:blip r:embed="rId4">
            <a:alphaModFix/>
          </a:blip>
          <a:srcRect/>
          <a:stretch>
            <a:fillRect/>
          </a:stretch>
        </p:blipFill>
        <p:spPr>
          <a:xfrm>
            <a:off x="9038288" y="3919379"/>
            <a:ext cx="2060271" cy="2060270"/>
          </a:xfrm>
          <a:prstGeom prst="rect">
            <a:avLst/>
          </a:prstGeom>
        </p:spPr>
      </p:pic>
      <p:sp>
        <p:nvSpPr>
          <p:cNvPr id="18" name="标题 1"/>
          <p:cNvSpPr txBox="1"/>
          <p:nvPr/>
        </p:nvSpPr>
        <p:spPr>
          <a:xfrm>
            <a:off x="660400" y="4578735"/>
            <a:ext cx="902182" cy="902182"/>
          </a:xfrm>
          <a:prstGeom prst="ellipse">
            <a:avLst/>
          </a:prstGeom>
          <a:solidFill>
            <a:schemeClr val="accent1"/>
          </a:solidFill>
          <a:ln w="12700" cap="sq">
            <a:noFill/>
            <a:miter/>
          </a:ln>
          <a:effectLst>
            <a:outerShdw blurRad="139700" dist="38100" dir="5400000" algn="t" rotWithShape="0">
              <a:schemeClr val="accent1">
                <a:lumMod val="50000"/>
                <a:alpha val="40000"/>
              </a:schemeClr>
            </a:outerShdw>
          </a:effectLst>
        </p:spPr>
        <p:txBody>
          <a:bodyPr vert="horz" wrap="square" lIns="91440" tIns="45720" rIns="91440" bIns="45720" rtlCol="0" anchor="ctr"/>
          <a:lstStyle/>
          <a:p>
            <a:pPr algn="ctr"/>
            <a:endParaRPr kumimoji="1" lang="zh-CN" altLang="en-US"/>
          </a:p>
        </p:txBody>
      </p:sp>
      <p:sp>
        <p:nvSpPr>
          <p:cNvPr id="19" name="标题 1"/>
          <p:cNvSpPr txBox="1"/>
          <p:nvPr/>
        </p:nvSpPr>
        <p:spPr>
          <a:xfrm>
            <a:off x="920417" y="4838752"/>
            <a:ext cx="382148" cy="382148"/>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763" cap="flat">
            <a:noFill/>
            <a:miter/>
          </a:ln>
        </p:spPr>
        <p:txBody>
          <a:bodyPr vert="horz" wrap="square" lIns="91440" tIns="45720" rIns="91440" bIns="45720" rtlCol="0" anchor="ctr"/>
          <a:lstStyle/>
          <a:p>
            <a:pPr algn="l"/>
            <a:endParaRPr kumimoji="1" lang="zh-CN" altLang="en-US"/>
          </a:p>
        </p:txBody>
      </p:sp>
      <p:sp>
        <p:nvSpPr>
          <p:cNvPr id="20" name="标题 1"/>
          <p:cNvSpPr txBox="1"/>
          <p:nvPr/>
        </p:nvSpPr>
        <p:spPr>
          <a:xfrm>
            <a:off x="660400" y="1969416"/>
            <a:ext cx="902182" cy="902182"/>
          </a:xfrm>
          <a:prstGeom prst="ellipse">
            <a:avLst/>
          </a:prstGeom>
          <a:noFill/>
          <a:ln w="69850" cap="sq">
            <a:gradFill>
              <a:gsLst>
                <a:gs pos="7000">
                  <a:schemeClr val="accent1">
                    <a:alpha val="0"/>
                  </a:schemeClr>
                </a:gs>
                <a:gs pos="100000">
                  <a:schemeClr val="accent1"/>
                </a:gs>
              </a:gsLst>
              <a:lin ang="18900000" scaled="0"/>
            </a:gradFill>
            <a:miter/>
          </a:ln>
        </p:spPr>
        <p:txBody>
          <a:bodyPr vert="horz" wrap="square" lIns="91440" tIns="45720" rIns="91440" bIns="45720" rtlCol="0" anchor="ctr"/>
          <a:lstStyle/>
          <a:p>
            <a:pPr algn="ctr"/>
            <a:endParaRPr kumimoji="1" lang="zh-CN" altLang="en-US"/>
          </a:p>
        </p:txBody>
      </p:sp>
      <p:sp>
        <p:nvSpPr>
          <p:cNvPr id="21" name="标题 1"/>
          <p:cNvSpPr txBox="1"/>
          <p:nvPr/>
        </p:nvSpPr>
        <p:spPr>
          <a:xfrm>
            <a:off x="920417" y="2264493"/>
            <a:ext cx="382148" cy="334565"/>
          </a:xfrm>
          <a:custGeom>
            <a:avLst/>
            <a:gdLst>
              <a:gd name="connsiteX0" fmla="*/ 411293 w 822401"/>
              <a:gd name="connsiteY0" fmla="*/ 234366 h 720000"/>
              <a:gd name="connsiteX1" fmla="*/ 536928 w 822401"/>
              <a:gd name="connsiteY1" fmla="*/ 360000 h 720000"/>
              <a:gd name="connsiteX2" fmla="*/ 411293 w 822401"/>
              <a:gd name="connsiteY2" fmla="*/ 485635 h 720000"/>
              <a:gd name="connsiteX3" fmla="*/ 285659 w 822401"/>
              <a:gd name="connsiteY3" fmla="*/ 360000 h 720000"/>
              <a:gd name="connsiteX4" fmla="*/ 411293 w 822401"/>
              <a:gd name="connsiteY4" fmla="*/ 234366 h 720000"/>
              <a:gd name="connsiteX5" fmla="*/ 411293 w 822401"/>
              <a:gd name="connsiteY5" fmla="*/ 178938 h 720000"/>
              <a:gd name="connsiteX6" fmla="*/ 230231 w 822401"/>
              <a:gd name="connsiteY6" fmla="*/ 360000 h 720000"/>
              <a:gd name="connsiteX7" fmla="*/ 411293 w 822401"/>
              <a:gd name="connsiteY7" fmla="*/ 541063 h 720000"/>
              <a:gd name="connsiteX8" fmla="*/ 592355 w 822401"/>
              <a:gd name="connsiteY8" fmla="*/ 360000 h 720000"/>
              <a:gd name="connsiteX9" fmla="*/ 411293 w 822401"/>
              <a:gd name="connsiteY9" fmla="*/ 178938 h 720000"/>
              <a:gd name="connsiteX10" fmla="*/ 219884 w 822401"/>
              <a:gd name="connsiteY10" fmla="*/ 0 h 720000"/>
              <a:gd name="connsiteX11" fmla="*/ 602517 w 822401"/>
              <a:gd name="connsiteY11" fmla="*/ 0 h 720000"/>
              <a:gd name="connsiteX12" fmla="*/ 627275 w 822401"/>
              <a:gd name="connsiteY12" fmla="*/ 14319 h 720000"/>
              <a:gd name="connsiteX13" fmla="*/ 818591 w 822401"/>
              <a:gd name="connsiteY13" fmla="*/ 345682 h 720000"/>
              <a:gd name="connsiteX14" fmla="*/ 818591 w 822401"/>
              <a:gd name="connsiteY14" fmla="*/ 374319 h 720000"/>
              <a:gd name="connsiteX15" fmla="*/ 627367 w 822401"/>
              <a:gd name="connsiteY15" fmla="*/ 705682 h 720000"/>
              <a:gd name="connsiteX16" fmla="*/ 602609 w 822401"/>
              <a:gd name="connsiteY16" fmla="*/ 720000 h 720000"/>
              <a:gd name="connsiteX17" fmla="*/ 219977 w 822401"/>
              <a:gd name="connsiteY17" fmla="*/ 720000 h 720000"/>
              <a:gd name="connsiteX18" fmla="*/ 195219 w 822401"/>
              <a:gd name="connsiteY18" fmla="*/ 705682 h 720000"/>
              <a:gd name="connsiteX19" fmla="*/ 3811 w 822401"/>
              <a:gd name="connsiteY19" fmla="*/ 374319 h 720000"/>
              <a:gd name="connsiteX20" fmla="*/ 3811 w 822401"/>
              <a:gd name="connsiteY20" fmla="*/ 345682 h 720000"/>
              <a:gd name="connsiteX21" fmla="*/ 195127 w 822401"/>
              <a:gd name="connsiteY21" fmla="*/ 14319 h 720000"/>
              <a:gd name="connsiteX22" fmla="*/ 219884 w 822401"/>
              <a:gd name="connsiteY22" fmla="*/ 0 h 720000"/>
            </a:gdLst>
            <a:ahLst/>
            <a:cxnLst/>
            <a:rect l="l" t="t" r="r" b="b"/>
            <a:pathLst>
              <a:path w="822401" h="720000">
                <a:moveTo>
                  <a:pt x="411293" y="234366"/>
                </a:moveTo>
                <a:cubicBezTo>
                  <a:pt x="480577" y="234366"/>
                  <a:pt x="536928" y="290716"/>
                  <a:pt x="536928" y="360000"/>
                </a:cubicBezTo>
                <a:cubicBezTo>
                  <a:pt x="536928" y="429284"/>
                  <a:pt x="480577" y="485635"/>
                  <a:pt x="411293" y="485635"/>
                </a:cubicBezTo>
                <a:cubicBezTo>
                  <a:pt x="342009" y="485635"/>
                  <a:pt x="285659" y="429284"/>
                  <a:pt x="285659" y="360000"/>
                </a:cubicBezTo>
                <a:cubicBezTo>
                  <a:pt x="285659" y="290716"/>
                  <a:pt x="342009" y="234366"/>
                  <a:pt x="411293" y="234366"/>
                </a:cubicBezTo>
                <a:close/>
                <a:moveTo>
                  <a:pt x="411293" y="178938"/>
                </a:moveTo>
                <a:cubicBezTo>
                  <a:pt x="311432" y="178938"/>
                  <a:pt x="230231" y="260139"/>
                  <a:pt x="230231" y="360000"/>
                </a:cubicBezTo>
                <a:cubicBezTo>
                  <a:pt x="230231" y="459862"/>
                  <a:pt x="311432" y="541063"/>
                  <a:pt x="411293" y="541063"/>
                </a:cubicBezTo>
                <a:cubicBezTo>
                  <a:pt x="511154" y="541063"/>
                  <a:pt x="592355" y="459862"/>
                  <a:pt x="592355" y="360000"/>
                </a:cubicBezTo>
                <a:cubicBezTo>
                  <a:pt x="592355" y="260139"/>
                  <a:pt x="511154" y="178938"/>
                  <a:pt x="411293" y="178938"/>
                </a:cubicBezTo>
                <a:close/>
                <a:moveTo>
                  <a:pt x="219884" y="0"/>
                </a:moveTo>
                <a:lnTo>
                  <a:pt x="602517" y="0"/>
                </a:lnTo>
                <a:cubicBezTo>
                  <a:pt x="612679" y="0"/>
                  <a:pt x="622194" y="5451"/>
                  <a:pt x="627275" y="14319"/>
                </a:cubicBezTo>
                <a:lnTo>
                  <a:pt x="818591" y="345682"/>
                </a:lnTo>
                <a:cubicBezTo>
                  <a:pt x="823672" y="354550"/>
                  <a:pt x="823672" y="365451"/>
                  <a:pt x="818591" y="374319"/>
                </a:cubicBezTo>
                <a:lnTo>
                  <a:pt x="627367" y="705682"/>
                </a:lnTo>
                <a:cubicBezTo>
                  <a:pt x="622286" y="714550"/>
                  <a:pt x="612771" y="720000"/>
                  <a:pt x="602609" y="720000"/>
                </a:cubicBezTo>
                <a:lnTo>
                  <a:pt x="219977" y="720000"/>
                </a:lnTo>
                <a:cubicBezTo>
                  <a:pt x="209815" y="720000"/>
                  <a:pt x="200300" y="714550"/>
                  <a:pt x="195219" y="705682"/>
                </a:cubicBezTo>
                <a:lnTo>
                  <a:pt x="3811" y="374319"/>
                </a:lnTo>
                <a:cubicBezTo>
                  <a:pt x="-1270" y="365543"/>
                  <a:pt x="-1270" y="354550"/>
                  <a:pt x="3811" y="345682"/>
                </a:cubicBezTo>
                <a:lnTo>
                  <a:pt x="195127" y="14319"/>
                </a:lnTo>
                <a:cubicBezTo>
                  <a:pt x="200208" y="5451"/>
                  <a:pt x="209723" y="0"/>
                  <a:pt x="219884" y="0"/>
                </a:cubicBezTo>
                <a:close/>
              </a:path>
            </a:pathLst>
          </a:custGeom>
          <a:gradFill>
            <a:gsLst>
              <a:gs pos="7000">
                <a:schemeClr val="accent1"/>
              </a:gs>
              <a:gs pos="100000">
                <a:schemeClr val="accent1"/>
              </a:gs>
            </a:gsLst>
            <a:lin ang="18900000" scaled="0"/>
          </a:gradFill>
          <a:ln w="763" cap="flat">
            <a:noFill/>
            <a:miter/>
          </a:ln>
        </p:spPr>
        <p:txBody>
          <a:bodyPr vert="horz" wrap="square" lIns="91440" tIns="45720" rIns="91440" bIns="45720" rtlCol="0" anchor="ctr"/>
          <a:lstStyle/>
          <a:p>
            <a:pPr algn="l"/>
            <a:endParaRPr kumimoji="1" lang="zh-CN" altLang="en-US"/>
          </a:p>
        </p:txBody>
      </p:sp>
      <p:sp>
        <p:nvSpPr>
          <p:cNvPr id="22" name="标题 1"/>
          <p:cNvSpPr txBox="1"/>
          <p:nvPr/>
        </p:nvSpPr>
        <p:spPr>
          <a:xfrm>
            <a:off x="1941174" y="1625601"/>
            <a:ext cx="4297580" cy="1764142"/>
          </a:xfrm>
          <a:prstGeom prst="rect">
            <a:avLst/>
          </a:prstGeom>
          <a:noFill/>
          <a:ln>
            <a:noFill/>
          </a:ln>
        </p:spPr>
        <p:txBody>
          <a:bodyPr vert="horz" wrap="square" lIns="0" tIns="0" rIns="0" bIns="0" rtlCol="0" anchor="ctr"/>
          <a:lstStyle/>
          <a:p>
            <a:pPr algn="l"/>
            <a:r>
              <a:rPr kumimoji="1" lang="en-US" altLang="zh-CN" sz="1400">
                <a:ln w="12700">
                  <a:noFill/>
                </a:ln>
                <a:solidFill>
                  <a:schemeClr val="tx1">
                    <a:lumMod val="85000"/>
                    <a:lumOff val="15000"/>
                  </a:schemeClr>
                </a:solidFill>
                <a:latin typeface="Source Han Sans"/>
                <a:ea typeface="Source Han Sans"/>
                <a:cs typeface="Source Han Sans"/>
              </a:rPr>
              <a:t>1、使用Excel中的柱形图或条形图，对各店员的销售情况进行对比分析。</a:t>
            </a:r>
            <a:endParaRPr kumimoji="1" lang="zh-CN" altLang="en-US"/>
          </a:p>
        </p:txBody>
      </p:sp>
      <p:sp>
        <p:nvSpPr>
          <p:cNvPr id="23" name="标题 1"/>
          <p:cNvSpPr txBox="1"/>
          <p:nvPr/>
        </p:nvSpPr>
        <p:spPr>
          <a:xfrm>
            <a:off x="1941174" y="4217558"/>
            <a:ext cx="4297580" cy="1764142"/>
          </a:xfrm>
          <a:prstGeom prst="rect">
            <a:avLst/>
          </a:prstGeom>
          <a:noFill/>
          <a:ln>
            <a:noFill/>
          </a:ln>
        </p:spPr>
        <p:txBody>
          <a:bodyPr vert="horz" wrap="square" lIns="0" tIns="0" rIns="0" bIns="0" rtlCol="0" anchor="ctr"/>
          <a:lstStyle/>
          <a:p>
            <a:pPr algn="l"/>
            <a:r>
              <a:rPr kumimoji="1" lang="en-US" altLang="zh-CN" sz="1400">
                <a:ln w="12700">
                  <a:noFill/>
                </a:ln>
                <a:solidFill>
                  <a:schemeClr val="tx1">
                    <a:lumMod val="85000"/>
                    <a:lumOff val="15000"/>
                  </a:schemeClr>
                </a:solidFill>
                <a:latin typeface="Source Han Sans"/>
                <a:ea typeface="Source Han Sans"/>
                <a:cs typeface="Source Han Sans"/>
              </a:rPr>
              <a:t>2、使用Excel中的饼图和圆环图来制作各分店的收入占比情况。</a:t>
            </a:r>
            <a:endParaRPr kumimoji="1" lang="zh-CN" altLang="en-US"/>
          </a:p>
        </p:txBody>
      </p:sp>
      <p:sp>
        <p:nvSpPr>
          <p:cNvPr id="24"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作业练习</a:t>
            </a:r>
            <a:endParaRPr kumimoji="1" lang="zh-CN" altLang="en-US"/>
          </a:p>
        </p:txBody>
      </p:sp>
      <p:sp>
        <p:nvSpPr>
          <p:cNvPr id="25"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pic>
        <p:nvPicPr>
          <p:cNvPr id="3" name="图片 2"/>
          <p:cNvPicPr>
            <a:picLocks noChangeAspect="1"/>
          </p:cNvPicPr>
          <p:nvPr/>
        </p:nvPicPr>
        <p:blipFill>
          <a:blip r:embed="rId3">
            <a:alphaModFix/>
          </a:blip>
          <a:srcRect/>
          <a:stretch>
            <a:fillRect/>
          </a:stretch>
        </p:blipFill>
        <p:spPr>
          <a:xfrm>
            <a:off x="0" y="-1"/>
            <a:ext cx="12192000" cy="5698671"/>
          </a:xfrm>
          <a:prstGeom prst="rect">
            <a:avLst/>
          </a:prstGeom>
          <a:noFill/>
          <a:ln>
            <a:noFill/>
          </a:ln>
        </p:spPr>
      </p:pic>
      <p:sp>
        <p:nvSpPr>
          <p:cNvPr id="4" name="标题 1"/>
          <p:cNvSpPr txBox="1"/>
          <p:nvPr/>
        </p:nvSpPr>
        <p:spPr>
          <a:xfrm>
            <a:off x="0" y="0"/>
            <a:ext cx="12192000" cy="5698670"/>
          </a:xfrm>
          <a:custGeom>
            <a:avLst/>
            <a:gdLst>
              <a:gd name="connsiteX0" fmla="*/ 0 w 12192000"/>
              <a:gd name="connsiteY0" fmla="*/ 0 h 5486400"/>
              <a:gd name="connsiteX1" fmla="*/ 12192000 w 12192000"/>
              <a:gd name="connsiteY1" fmla="*/ 0 h 5486400"/>
              <a:gd name="connsiteX2" fmla="*/ 12192000 w 12192000"/>
              <a:gd name="connsiteY2" fmla="*/ 5152108 h 5486400"/>
              <a:gd name="connsiteX3" fmla="*/ 6462192 w 12192000"/>
              <a:gd name="connsiteY3" fmla="*/ 5152108 h 5486400"/>
              <a:gd name="connsiteX4" fmla="*/ 6103440 w 12192000"/>
              <a:gd name="connsiteY4" fmla="*/ 5444499 h 5486400"/>
              <a:gd name="connsiteX5" fmla="*/ 6099216 w 12192000"/>
              <a:gd name="connsiteY5" fmla="*/ 5486400 h 5486400"/>
              <a:gd name="connsiteX6" fmla="*/ 6092785 w 12192000"/>
              <a:gd name="connsiteY6" fmla="*/ 5486400 h 5486400"/>
              <a:gd name="connsiteX7" fmla="*/ 6088560 w 12192000"/>
              <a:gd name="connsiteY7" fmla="*/ 5444499 h 5486400"/>
              <a:gd name="connsiteX8" fmla="*/ 5729809 w 12192000"/>
              <a:gd name="connsiteY8" fmla="*/ 5152108 h 5486400"/>
              <a:gd name="connsiteX9" fmla="*/ 0 w 12192000"/>
              <a:gd name="connsiteY9" fmla="*/ 5152108 h 5486400"/>
            </a:gdLst>
            <a:ahLst/>
            <a:cxnLst/>
            <a:rect l="l" t="t" r="r" b="b"/>
            <a:pathLst>
              <a:path w="12192000" h="5486400">
                <a:moveTo>
                  <a:pt x="0" y="0"/>
                </a:moveTo>
                <a:lnTo>
                  <a:pt x="12192000" y="0"/>
                </a:lnTo>
                <a:lnTo>
                  <a:pt x="12192000" y="5152108"/>
                </a:lnTo>
                <a:lnTo>
                  <a:pt x="6462192" y="5152108"/>
                </a:lnTo>
                <a:cubicBezTo>
                  <a:pt x="6285230" y="5152108"/>
                  <a:pt x="6137586" y="5277632"/>
                  <a:pt x="6103440" y="5444499"/>
                </a:cubicBezTo>
                <a:lnTo>
                  <a:pt x="6099216" y="5486400"/>
                </a:lnTo>
                <a:lnTo>
                  <a:pt x="6092785" y="5486400"/>
                </a:lnTo>
                <a:lnTo>
                  <a:pt x="6088560" y="5444499"/>
                </a:lnTo>
                <a:cubicBezTo>
                  <a:pt x="6054415" y="5277632"/>
                  <a:pt x="5906771" y="5152108"/>
                  <a:pt x="5729809" y="5152108"/>
                </a:cubicBezTo>
                <a:lnTo>
                  <a:pt x="0" y="5152108"/>
                </a:lnTo>
                <a:close/>
              </a:path>
            </a:pathLst>
          </a:custGeom>
          <a:solidFill>
            <a:schemeClr val="accent1">
              <a:alpha val="94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595540" y="1562087"/>
            <a:ext cx="11000921" cy="3064072"/>
          </a:xfrm>
          <a:prstGeom prst="rect">
            <a:avLst/>
          </a:prstGeom>
          <a:noFill/>
          <a:ln cap="sq">
            <a:noFill/>
          </a:ln>
        </p:spPr>
        <p:txBody>
          <a:bodyPr vert="horz" wrap="square" lIns="91440" tIns="45720" rIns="91440" bIns="45720" rtlCol="0" anchor="ctr"/>
          <a:lstStyle/>
          <a:p>
            <a:pPr algn="ctr"/>
            <a:r>
              <a:rPr kumimoji="1" lang="en-US" altLang="zh-CN" sz="7100">
                <a:ln w="12700">
                  <a:noFill/>
                </a:ln>
                <a:solidFill>
                  <a:schemeClr val="bg1"/>
                </a:solidFill>
                <a:latin typeface="OPPOSans H"/>
                <a:ea typeface="OPPOSans H"/>
                <a:cs typeface="OPPOSans H"/>
              </a:rPr>
              <a:t>谢谢大家</a:t>
            </a:r>
            <a:endParaRPr kumimoji="1" lang="zh-CN" altLang="en-US"/>
          </a:p>
        </p:txBody>
      </p:sp>
      <p:sp>
        <p:nvSpPr>
          <p:cNvPr id="6" name="标题 1"/>
          <p:cNvSpPr txBox="1"/>
          <p:nvPr/>
        </p:nvSpPr>
        <p:spPr>
          <a:xfrm>
            <a:off x="3707493" y="5792998"/>
            <a:ext cx="2133600" cy="400110"/>
          </a:xfrm>
          <a:prstGeom prst="rect">
            <a:avLst/>
          </a:prstGeom>
          <a:noFill/>
          <a:ln cap="sq">
            <a:noFill/>
          </a:ln>
        </p:spPr>
        <p:txBody>
          <a:bodyPr vert="horz" wrap="square" lIns="91440" tIns="45720" rIns="91440" bIns="45720" rtlCol="0" anchor="t"/>
          <a:lstStyle/>
          <a:p>
            <a:pPr algn="l"/>
            <a:r>
              <a:rPr kumimoji="1" lang="zh-CN" altLang="en-US" sz="2000" dirty="0">
                <a:ln w="12700">
                  <a:noFill/>
                </a:ln>
                <a:solidFill>
                  <a:schemeClr val="tx1">
                    <a:lumMod val="75000"/>
                    <a:lumOff val="25000"/>
                  </a:schemeClr>
                </a:solidFill>
                <a:latin typeface="OPPOSans R"/>
                <a:ea typeface="OPPOSans R"/>
                <a:cs typeface="OPPOSans R"/>
              </a:rPr>
              <a:t>教学管理部</a:t>
            </a:r>
            <a:endParaRPr kumimoji="1" lang="zh-CN" altLang="en-US" dirty="0"/>
          </a:p>
        </p:txBody>
      </p:sp>
      <p:sp>
        <p:nvSpPr>
          <p:cNvPr id="7" name="标题 1"/>
          <p:cNvSpPr txBox="1"/>
          <p:nvPr/>
        </p:nvSpPr>
        <p:spPr>
          <a:xfrm>
            <a:off x="3497943"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842578" y="5792998"/>
            <a:ext cx="2133600" cy="345440"/>
          </a:xfrm>
          <a:prstGeom prst="rect">
            <a:avLst/>
          </a:prstGeom>
          <a:noFill/>
          <a:ln cap="sq">
            <a:noFill/>
          </a:ln>
        </p:spPr>
        <p:txBody>
          <a:bodyPr vert="horz" wrap="square" lIns="91440" tIns="45720" rIns="91440" bIns="45720" rtlCol="0" anchor="t"/>
          <a:lstStyle/>
          <a:p>
            <a:pPr algn="l"/>
            <a:r>
              <a:rPr kumimoji="1" lang="en-US" altLang="zh-CN" sz="2000" dirty="0">
                <a:ln w="12700">
                  <a:noFill/>
                </a:ln>
                <a:solidFill>
                  <a:schemeClr val="tx1">
                    <a:lumMod val="75000"/>
                    <a:lumOff val="25000"/>
                  </a:schemeClr>
                </a:solidFill>
                <a:latin typeface="OPPOSans R"/>
                <a:ea typeface="OPPOSans R"/>
                <a:cs typeface="OPPOSans R"/>
              </a:rPr>
              <a:t>2024</a:t>
            </a:r>
            <a:endParaRPr kumimoji="1" lang="zh-CN" altLang="en-US" dirty="0"/>
          </a:p>
        </p:txBody>
      </p:sp>
      <p:sp>
        <p:nvSpPr>
          <p:cNvPr id="9" name="标题 1"/>
          <p:cNvSpPr txBox="1"/>
          <p:nvPr/>
        </p:nvSpPr>
        <p:spPr>
          <a:xfrm>
            <a:off x="6633028"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1403392" y="4727759"/>
            <a:ext cx="788608" cy="623686"/>
          </a:xfrm>
          <a:custGeom>
            <a:avLst/>
            <a:gdLst>
              <a:gd name="connsiteX0" fmla="*/ 788608 w 788608"/>
              <a:gd name="connsiteY0" fmla="*/ 0 h 623686"/>
              <a:gd name="connsiteX1" fmla="*/ 788608 w 788608"/>
              <a:gd name="connsiteY1" fmla="*/ 362834 h 623686"/>
              <a:gd name="connsiteX2" fmla="*/ 788234 w 788608"/>
              <a:gd name="connsiteY2" fmla="*/ 362872 h 623686"/>
              <a:gd name="connsiteX3" fmla="*/ 474451 w 788608"/>
              <a:gd name="connsiteY3" fmla="*/ 532046 h 623686"/>
              <a:gd name="connsiteX4" fmla="*/ 398841 w 788608"/>
              <a:gd name="connsiteY4" fmla="*/ 623686 h 623686"/>
              <a:gd name="connsiteX5" fmla="*/ 0 w 788608"/>
              <a:gd name="connsiteY5" fmla="*/ 623686 h 623686"/>
              <a:gd name="connsiteX6" fmla="*/ 10593 w 788608"/>
              <a:gd name="connsiteY6" fmla="*/ 589562 h 623686"/>
              <a:gd name="connsiteX7" fmla="*/ 715869 w 788608"/>
              <a:gd name="connsiteY7" fmla="*/ 11102 h 623686"/>
            </a:gdLst>
            <a:ahLst/>
            <a:cxnLst/>
            <a:rect l="l" t="t" r="r" b="b"/>
            <a:pathLst>
              <a:path w="788608" h="623686">
                <a:moveTo>
                  <a:pt x="788608" y="0"/>
                </a:moveTo>
                <a:lnTo>
                  <a:pt x="788608" y="362834"/>
                </a:lnTo>
                <a:lnTo>
                  <a:pt x="788234" y="362872"/>
                </a:lnTo>
                <a:cubicBezTo>
                  <a:pt x="667025" y="387674"/>
                  <a:pt x="558687" y="447810"/>
                  <a:pt x="474451" y="532046"/>
                </a:cubicBezTo>
                <a:lnTo>
                  <a:pt x="398841" y="623686"/>
                </a:lnTo>
                <a:lnTo>
                  <a:pt x="0" y="623686"/>
                </a:lnTo>
                <a:lnTo>
                  <a:pt x="10593" y="589562"/>
                </a:lnTo>
                <a:cubicBezTo>
                  <a:pt x="134533" y="296534"/>
                  <a:pt x="396984" y="76355"/>
                  <a:pt x="715869" y="11102"/>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2" name="图片 11"/>
          <p:cNvPicPr>
            <a:picLocks noChangeAspect="1"/>
          </p:cNvPicPr>
          <p:nvPr/>
        </p:nvPicPr>
        <p:blipFill>
          <a:blip r:embed="rId4">
            <a:alphaModFix/>
          </a:blip>
          <a:srcRect/>
          <a:stretch>
            <a:fillRect/>
          </a:stretch>
        </p:blipFill>
        <p:spPr>
          <a:xfrm>
            <a:off x="7461679" y="3297827"/>
            <a:ext cx="2965021" cy="1674096"/>
          </a:xfrm>
          <a:prstGeom prst="rect">
            <a:avLst/>
          </a:prstGeom>
          <a:noFill/>
          <a:ln cap="sq">
            <a:noFill/>
          </a:ln>
        </p:spPr>
      </p:pic>
      <p:pic>
        <p:nvPicPr>
          <p:cNvPr id="13" name="图片 12"/>
          <p:cNvPicPr>
            <a:picLocks noChangeAspect="1"/>
          </p:cNvPicPr>
          <p:nvPr/>
        </p:nvPicPr>
        <p:blipFill>
          <a:blip r:embed="rId4">
            <a:alphaModFix/>
          </a:blip>
          <a:srcRect/>
          <a:stretch>
            <a:fillRect/>
          </a:stretch>
        </p:blipFill>
        <p:spPr>
          <a:xfrm>
            <a:off x="1479979" y="2212884"/>
            <a:ext cx="2965021" cy="1674096"/>
          </a:xfrm>
          <a:prstGeom prst="rect">
            <a:avLst/>
          </a:prstGeom>
          <a:noFill/>
          <a:ln cap="sq">
            <a:noFill/>
          </a:ln>
        </p:spPr>
      </p:pic>
      <p:cxnSp>
        <p:nvCxnSpPr>
          <p:cNvPr id="14" name="标题 1"/>
          <p:cNvCxnSpPr/>
          <p:nvPr/>
        </p:nvCxnSpPr>
        <p:spPr>
          <a:xfrm>
            <a:off x="7102507"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cxnSp>
        <p:nvCxnSpPr>
          <p:cNvPr id="15" name="标题 1"/>
          <p:cNvCxnSpPr/>
          <p:nvPr/>
        </p:nvCxnSpPr>
        <p:spPr>
          <a:xfrm flipH="1">
            <a:off x="3337560"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sp>
        <p:nvSpPr>
          <p:cNvPr id="16" name="标题 1"/>
          <p:cNvSpPr txBox="1"/>
          <p:nvPr/>
        </p:nvSpPr>
        <p:spPr>
          <a:xfrm>
            <a:off x="5396534" y="1197225"/>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bg1"/>
          </a:solidFill>
          <a:ln w="9525" cap="flat">
            <a:noFill/>
            <a:miter/>
          </a:ln>
        </p:spPr>
        <p:txBody>
          <a:bodyPr vert="horz" wrap="square" lIns="91440" tIns="45720" rIns="91440" bIns="45720" rtlCol="0" anchor="ctr"/>
          <a:lstStyle/>
          <a:p>
            <a:pPr algn="l"/>
            <a:endParaRPr kumimoji="1" lang="zh-CN" altLang="en-US"/>
          </a:p>
        </p:txBody>
      </p:sp>
      <p:pic>
        <p:nvPicPr>
          <p:cNvPr id="17" name="图片 16">
            <a:extLst>
              <a:ext uri="{FF2B5EF4-FFF2-40B4-BE49-F238E27FC236}">
                <a16:creationId xmlns:a16="http://schemas.microsoft.com/office/drawing/2014/main" id="{A8D93A3C-DAE8-C5A2-F6AE-FFCF789717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4149" y="850450"/>
            <a:ext cx="3611002" cy="811461"/>
          </a:xfrm>
          <a:prstGeom prst="rect">
            <a:avLst/>
          </a:prstGeom>
          <a:solidFill>
            <a:schemeClr val="bg1"/>
          </a:solidFill>
          <a:effectLst>
            <a:softEdge rad="3810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项目要求</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02</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60D69EB7-4157-9313-6457-6F584C7AE2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012002" y="2584878"/>
            <a:ext cx="180498" cy="1129085"/>
          </a:xfrm>
          <a:prstGeom prst="roundRect">
            <a:avLst>
              <a:gd name="adj" fmla="val 50000"/>
            </a:avLst>
          </a:prstGeom>
          <a:solidFill>
            <a:schemeClr val="bg1">
              <a:lumMod val="95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891540" y="2561023"/>
            <a:ext cx="421420" cy="42142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423778" y="2553071"/>
            <a:ext cx="9863982" cy="1980829"/>
          </a:xfrm>
          <a:prstGeom prst="rect">
            <a:avLst/>
          </a:prstGeom>
          <a:noFill/>
          <a:ln>
            <a:noFill/>
          </a:ln>
        </p:spPr>
        <p:txBody>
          <a:bodyPr vert="horz" wrap="square" lIns="0" tIns="0" rIns="0" bIns="0" rtlCol="0" anchor="t"/>
          <a:lstStyle/>
          <a:p>
            <a:pPr algn="l">
              <a:lnSpc>
                <a:spcPct val="200000"/>
              </a:lnSpc>
            </a:pPr>
            <a:r>
              <a:rPr kumimoji="1" lang="en-US" altLang="zh-CN">
                <a:ln w="12700">
                  <a:noFill/>
                </a:ln>
                <a:solidFill>
                  <a:schemeClr val="tx1">
                    <a:lumMod val="85000"/>
                    <a:lumOff val="15000"/>
                  </a:schemeClr>
                </a:solidFill>
                <a:latin typeface="Source Han Sans"/>
                <a:ea typeface="Source Han Sans"/>
                <a:cs typeface="Source Han Sans"/>
              </a:rPr>
              <a:t>A公司2020年所有分店、产品、渠道分类的销售明细记录表共包含10000条记录，放置在“数据源”工作表中。公司要求根据数据源中的销售明细记录，按照分店和渠道分类两个维度对销售金额进行分类汇总。</a:t>
            </a:r>
            <a:endParaRPr kumimoji="1" lang="zh-CN" altLang="en-US" sz="2400"/>
          </a:p>
        </p:txBody>
      </p:sp>
      <p:sp>
        <p:nvSpPr>
          <p:cNvPr id="7" name="标题 1"/>
          <p:cNvSpPr txBox="1"/>
          <p:nvPr/>
        </p:nvSpPr>
        <p:spPr>
          <a:xfrm>
            <a:off x="955644" y="2578472"/>
            <a:ext cx="293212" cy="365762"/>
          </a:xfrm>
          <a:prstGeom prst="rect">
            <a:avLst/>
          </a:prstGeom>
          <a:noFill/>
          <a:ln>
            <a:noFill/>
          </a:ln>
        </p:spPr>
        <p:txBody>
          <a:bodyPr vert="horz" wrap="square" lIns="0" tIns="0" rIns="0" bIns="0" rtlCol="0" anchor="ctr"/>
          <a:lstStyle/>
          <a:p>
            <a:pPr algn="ctr"/>
            <a:r>
              <a:rPr kumimoji="1" lang="en-US" altLang="zh-CN" sz="1600">
                <a:ln w="12700">
                  <a:noFill/>
                </a:ln>
                <a:solidFill>
                  <a:schemeClr val="bg1"/>
                </a:solidFill>
                <a:latin typeface="Source Han Sans"/>
                <a:ea typeface="Source Han Sans"/>
                <a:cs typeface="Source Han Sans"/>
              </a:rPr>
              <a:t>01</a:t>
            </a:r>
            <a:endParaRPr kumimoji="1" lang="zh-CN" altLang="en-US"/>
          </a:p>
        </p:txBody>
      </p:sp>
      <p:sp>
        <p:nvSpPr>
          <p:cNvPr id="8"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项目要求</a:t>
            </a:r>
            <a:endParaRPr kumimoji="1" lang="zh-CN" altLang="en-US"/>
          </a:p>
        </p:txBody>
      </p:sp>
      <p:sp>
        <p:nvSpPr>
          <p:cNvPr id="9"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学习目标</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03</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10321B7C-A366-516B-980F-60D8667905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0962478" y="1629055"/>
            <a:ext cx="556421" cy="556421"/>
          </a:xfrm>
          <a:prstGeom prst="roundRect">
            <a:avLst>
              <a:gd name="adj" fmla="val 11829"/>
            </a:avLst>
          </a:prstGeom>
          <a:solidFill>
            <a:schemeClr val="accent1"/>
          </a:solidFill>
          <a:ln w="12700" cap="sq">
            <a:noFill/>
            <a:miter/>
          </a:ln>
          <a:effectLst/>
        </p:spPr>
        <p:txBody>
          <a:bodyPr vert="horz" wrap="square" lIns="0" tIns="0" rIns="0" bIns="0" rtlCol="0" anchor="ctr"/>
          <a:lstStyle/>
          <a:p>
            <a:pPr algn="ctr"/>
            <a:endParaRPr kumimoji="1" lang="zh-CN" altLang="en-US"/>
          </a:p>
        </p:txBody>
      </p:sp>
      <p:sp>
        <p:nvSpPr>
          <p:cNvPr id="5" name="标题 1"/>
          <p:cNvSpPr txBox="1"/>
          <p:nvPr/>
        </p:nvSpPr>
        <p:spPr>
          <a:xfrm>
            <a:off x="6459514" y="4915345"/>
            <a:ext cx="720000" cy="720000"/>
          </a:xfrm>
          <a:prstGeom prst="roundRect">
            <a:avLst>
              <a:gd name="adj" fmla="val 9410"/>
            </a:avLst>
          </a:prstGeom>
          <a:solidFill>
            <a:schemeClr val="accent2"/>
          </a:solidFill>
          <a:ln w="12700" cap="sq">
            <a:noFill/>
            <a:miter/>
          </a:ln>
          <a:effectLst/>
        </p:spPr>
        <p:txBody>
          <a:bodyPr vert="horz" wrap="square" lIns="0" tIns="0" rIns="0" bIns="0" rtlCol="0" anchor="ctr"/>
          <a:lstStyle/>
          <a:p>
            <a:pPr algn="ctr"/>
            <a:endParaRPr kumimoji="1" lang="zh-CN" altLang="en-US"/>
          </a:p>
        </p:txBody>
      </p:sp>
      <p:sp>
        <p:nvSpPr>
          <p:cNvPr id="6" name="标题 1"/>
          <p:cNvSpPr txBox="1"/>
          <p:nvPr/>
        </p:nvSpPr>
        <p:spPr>
          <a:xfrm>
            <a:off x="881331" y="2192005"/>
            <a:ext cx="4996324" cy="1260000"/>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1、掌握excel基础知识</a:t>
            </a:r>
            <a:endParaRPr kumimoji="1" lang="zh-CN" altLang="en-US"/>
          </a:p>
        </p:txBody>
      </p:sp>
      <p:sp>
        <p:nvSpPr>
          <p:cNvPr id="7" name="标题 1"/>
          <p:cNvSpPr txBox="1"/>
          <p:nvPr/>
        </p:nvSpPr>
        <p:spPr>
          <a:xfrm>
            <a:off x="660400" y="2283699"/>
            <a:ext cx="90000" cy="90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881331" y="3812395"/>
            <a:ext cx="4996324" cy="1260000"/>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2、了解什么是数据透视表和数据透视表的适用场景，学会制作数据透视表</a:t>
            </a:r>
            <a:endParaRPr kumimoji="1" lang="zh-CN" altLang="en-US"/>
          </a:p>
        </p:txBody>
      </p:sp>
      <p:sp>
        <p:nvSpPr>
          <p:cNvPr id="9" name="标题 1"/>
          <p:cNvSpPr txBox="1"/>
          <p:nvPr/>
        </p:nvSpPr>
        <p:spPr>
          <a:xfrm>
            <a:off x="660400" y="3904089"/>
            <a:ext cx="90000" cy="900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3">
            <a:alphaModFix/>
          </a:blip>
          <a:srcRect/>
          <a:stretch>
            <a:fillRect/>
          </a:stretch>
        </p:blipFill>
        <p:spPr>
          <a:xfrm>
            <a:off x="6459514" y="1629055"/>
            <a:ext cx="3920068" cy="1877731"/>
          </a:xfrm>
          <a:prstGeom prst="rect">
            <a:avLst/>
          </a:prstGeom>
          <a:noFill/>
          <a:ln>
            <a:noFill/>
          </a:ln>
        </p:spPr>
      </p:pic>
      <p:pic>
        <p:nvPicPr>
          <p:cNvPr id="11" name="图片 10"/>
          <p:cNvPicPr>
            <a:picLocks noChangeAspect="1"/>
          </p:cNvPicPr>
          <p:nvPr/>
        </p:nvPicPr>
        <p:blipFill>
          <a:blip r:embed="rId4">
            <a:alphaModFix/>
          </a:blip>
          <a:srcRect/>
          <a:stretch>
            <a:fillRect/>
          </a:stretch>
        </p:blipFill>
        <p:spPr>
          <a:xfrm>
            <a:off x="7385961" y="3660070"/>
            <a:ext cx="4145639" cy="1975275"/>
          </a:xfrm>
          <a:prstGeom prst="rect">
            <a:avLst/>
          </a:prstGeom>
          <a:noFill/>
          <a:ln>
            <a:noFill/>
          </a:ln>
        </p:spPr>
      </p:pic>
      <p:sp>
        <p:nvSpPr>
          <p:cNvPr id="12" name="标题 1"/>
          <p:cNvSpPr txBox="1"/>
          <p:nvPr/>
        </p:nvSpPr>
        <p:spPr>
          <a:xfrm>
            <a:off x="660400" y="484970"/>
            <a:ext cx="10858500"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学习目标</a:t>
            </a:r>
            <a:endParaRPr kumimoji="1" lang="zh-CN" altLang="en-US"/>
          </a:p>
        </p:txBody>
      </p:sp>
      <p:sp>
        <p:nvSpPr>
          <p:cNvPr id="13" name="标题 1"/>
          <p:cNvSpPr txBox="1"/>
          <p:nvPr/>
        </p:nvSpPr>
        <p:spPr>
          <a:xfrm>
            <a:off x="660400" y="1028700"/>
            <a:ext cx="6630988" cy="101600"/>
          </a:xfrm>
          <a:prstGeom prst="roundRect">
            <a:avLst>
              <a:gd name="adj" fmla="val 50000"/>
            </a:avLst>
          </a:prstGeom>
          <a:gradFill>
            <a:gsLst>
              <a:gs pos="0">
                <a:schemeClr val="accent1"/>
              </a:gs>
              <a:gs pos="80000">
                <a:schemeClr val="accent1">
                  <a:lumMod val="75000"/>
                  <a:alpha val="0"/>
                </a:schemeClr>
              </a:gs>
            </a:gsLst>
            <a:lin ang="0" scaled="0"/>
          </a:gra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相关知识</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04</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pic>
        <p:nvPicPr>
          <p:cNvPr id="12" name="图片 11">
            <a:extLst>
              <a:ext uri="{FF2B5EF4-FFF2-40B4-BE49-F238E27FC236}">
                <a16:creationId xmlns:a16="http://schemas.microsoft.com/office/drawing/2014/main" id="{DD642575-3647-8B25-4582-C7F9BF3778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9041" y="520422"/>
            <a:ext cx="2376502" cy="534045"/>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A66AC"/>
      </a:dk2>
      <a:lt2>
        <a:srgbClr val="E0EBF6"/>
      </a:lt2>
      <a:accent1>
        <a:srgbClr val="92374D"/>
      </a:accent1>
      <a:accent2>
        <a:srgbClr val="FC9783"/>
      </a:accent2>
      <a:accent3>
        <a:srgbClr val="FB7598"/>
      </a:accent3>
      <a:accent4>
        <a:srgbClr val="25AE9E"/>
      </a:accent4>
      <a:accent5>
        <a:srgbClr val="FC9783"/>
      </a:accent5>
      <a:accent6>
        <a:srgbClr val="FB7598"/>
      </a:accent6>
      <a:hlink>
        <a:srgbClr val="000000"/>
      </a:hlink>
      <a:folHlink>
        <a:srgbClr val="00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1502</Words>
  <Application>Microsoft Office PowerPoint</Application>
  <PresentationFormat>宽屏</PresentationFormat>
  <Paragraphs>169</Paragraphs>
  <Slides>43</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43</vt:i4>
      </vt:variant>
    </vt:vector>
  </HeadingPairs>
  <TitlesOfParts>
    <vt:vector size="50" baseType="lpstr">
      <vt:lpstr>OPPOSans L</vt:lpstr>
      <vt:lpstr>OPPOSans H</vt:lpstr>
      <vt:lpstr>Source Han Sans</vt:lpstr>
      <vt:lpstr>OPPOSans R</vt:lpstr>
      <vt:lpstr>Source Han Sans CN Bold</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asus</cp:lastModifiedBy>
  <cp:revision>1</cp:revision>
  <dcterms:modified xsi:type="dcterms:W3CDTF">2024-07-23T02:56:34Z</dcterms:modified>
</cp:coreProperties>
</file>